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Lst>
  <p:sldSz cx="18288000" cy="10287000"/>
  <p:notesSz cx="6858000" cy="9144000"/>
  <p:embeddedFontLst>
    <p:embeddedFont>
      <p:font typeface="Nourd" panose="020B0604020202020204" charset="0"/>
      <p:regular r:id="rId16"/>
    </p:embeddedFont>
    <p:embeddedFont>
      <p:font typeface="Nourd Bold" panose="020B0604020202020204" charset="0"/>
      <p:regular r:id="rId17"/>
    </p:embeddedFont>
    <p:embeddedFont>
      <p:font typeface="Now" panose="020B0604020202020204" charset="0"/>
      <p:regular r:id="rId18"/>
    </p:embeddedFont>
    <p:embeddedFont>
      <p:font typeface="Now Bold" panose="020B0604020202020204" charset="0"/>
      <p:regular r:id="rId19"/>
    </p:embeddedFont>
    <p:embeddedFont>
      <p:font typeface="Open Sans Bold" panose="020B0604020202020204" charset="0"/>
      <p:regular r:id="rId20"/>
    </p:embeddedFont>
    <p:embeddedFont>
      <p:font typeface="Roca One Bold" panose="020B0604020202020204" charset="0"/>
      <p:regular r:id="rId21"/>
    </p:embeddedFont>
    <p:embeddedFont>
      <p:font typeface="Roca One Light" panose="020B0604020202020204" charset="0"/>
      <p:regular r:id="rId22"/>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63" d="100"/>
          <a:sy n="63" d="100"/>
        </p:scale>
        <p:origin x="1098" y="7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3.fntdata"/><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font" Target="fonts/font6.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2.fntdata"/><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font" Target="fonts/font1.fntdata"/><Relationship Id="rId20" Type="http://schemas.openxmlformats.org/officeDocument/2006/relationships/font" Target="fonts/font5.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font" Target="fonts/font4.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7.fntdata"/></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8/7/2026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8/7/2026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8/7/2026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8/7/2026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8/7/2026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8/7/2026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23.svg"/><Relationship Id="rId2" Type="http://schemas.openxmlformats.org/officeDocument/2006/relationships/image" Target="../media/image17.svg"/><Relationship Id="rId1" Type="http://schemas.openxmlformats.org/officeDocument/2006/relationships/slideLayout" Target="../slideLayouts/slideLayout7.xml"/><Relationship Id="rId5" Type="http://schemas.openxmlformats.org/officeDocument/2006/relationships/image" Target="../media/image25.png"/><Relationship Id="rId4" Type="http://schemas.openxmlformats.org/officeDocument/2006/relationships/image" Target="../media/image24.png"/></Relationships>
</file>

<file path=ppt/slides/_rels/slide11.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28.svg"/><Relationship Id="rId2" Type="http://schemas.openxmlformats.org/officeDocument/2006/relationships/image" Target="../media/image27.svg"/><Relationship Id="rId1" Type="http://schemas.openxmlformats.org/officeDocument/2006/relationships/slideLayout" Target="../slideLayouts/slideLayout7.xml"/><Relationship Id="rId5" Type="http://schemas.openxmlformats.org/officeDocument/2006/relationships/image" Target="../media/image30.png"/><Relationship Id="rId4" Type="http://schemas.openxmlformats.org/officeDocument/2006/relationships/image" Target="../media/image29.png"/></Relationships>
</file>

<file path=ppt/slides/_rels/slide13.xml.rels><?xml version="1.0" encoding="UTF-8" standalone="yes"?>
<Relationships xmlns="http://schemas.openxmlformats.org/package/2006/relationships"><Relationship Id="rId3" Type="http://schemas.openxmlformats.org/officeDocument/2006/relationships/image" Target="../media/image32.svg"/><Relationship Id="rId2" Type="http://schemas.openxmlformats.org/officeDocument/2006/relationships/image" Target="../media/image31.svg"/><Relationship Id="rId1" Type="http://schemas.openxmlformats.org/officeDocument/2006/relationships/slideLayout" Target="../slideLayouts/slideLayout7.xml"/><Relationship Id="rId5" Type="http://schemas.openxmlformats.org/officeDocument/2006/relationships/image" Target="../media/image34.svg"/><Relationship Id="rId4" Type="http://schemas.openxmlformats.org/officeDocument/2006/relationships/image" Target="../media/image33.sv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svg"/><Relationship Id="rId7"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6.svg"/><Relationship Id="rId5" Type="http://schemas.openxmlformats.org/officeDocument/2006/relationships/image" Target="../media/image5.svg"/><Relationship Id="rId4" Type="http://schemas.openxmlformats.org/officeDocument/2006/relationships/image" Target="../media/image4.svg"/></Relationships>
</file>

<file path=ppt/slides/_rels/slide3.xml.rels><?xml version="1.0" encoding="UTF-8" standalone="yes"?>
<Relationships xmlns="http://schemas.openxmlformats.org/package/2006/relationships"><Relationship Id="rId3" Type="http://schemas.openxmlformats.org/officeDocument/2006/relationships/image" Target="../media/image9.svg"/><Relationship Id="rId7" Type="http://schemas.openxmlformats.org/officeDocument/2006/relationships/image" Target="../media/image13.svg"/><Relationship Id="rId2" Type="http://schemas.openxmlformats.org/officeDocument/2006/relationships/image" Target="../media/image8.png"/><Relationship Id="rId1" Type="http://schemas.openxmlformats.org/officeDocument/2006/relationships/slideLayout" Target="../slideLayouts/slideLayout7.xml"/><Relationship Id="rId6" Type="http://schemas.openxmlformats.org/officeDocument/2006/relationships/image" Target="../media/image12.svg"/><Relationship Id="rId5" Type="http://schemas.openxmlformats.org/officeDocument/2006/relationships/image" Target="../media/image11.svg"/><Relationship Id="rId4" Type="http://schemas.openxmlformats.org/officeDocument/2006/relationships/image" Target="../media/image10.sv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16.png"/><Relationship Id="rId1" Type="http://schemas.openxmlformats.org/officeDocument/2006/relationships/slideLayout" Target="../slideLayouts/slideLayout7.xml"/><Relationship Id="rId4" Type="http://schemas.openxmlformats.org/officeDocument/2006/relationships/image" Target="../media/image18.png"/></Relationships>
</file>

<file path=ppt/slides/_rels/slide9.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19.svg"/><Relationship Id="rId1" Type="http://schemas.openxmlformats.org/officeDocument/2006/relationships/slideLayout" Target="../slideLayouts/slideLayout7.xml"/><Relationship Id="rId5" Type="http://schemas.openxmlformats.org/officeDocument/2006/relationships/image" Target="../media/image22.png"/><Relationship Id="rId4" Type="http://schemas.openxmlformats.org/officeDocument/2006/relationships/image" Target="../media/image21.sv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BD96"/>
        </a:solidFill>
        <a:effectLst/>
      </p:bgPr>
    </p:bg>
    <p:spTree>
      <p:nvGrpSpPr>
        <p:cNvPr id="1" name=""/>
        <p:cNvGrpSpPr/>
        <p:nvPr/>
      </p:nvGrpSpPr>
      <p:grpSpPr>
        <a:xfrm>
          <a:off x="0" y="0"/>
          <a:ext cx="0" cy="0"/>
          <a:chOff x="0" y="0"/>
          <a:chExt cx="0" cy="0"/>
        </a:xfrm>
      </p:grpSpPr>
      <p:sp>
        <p:nvSpPr>
          <p:cNvPr id="2" name="TextBox 2"/>
          <p:cNvSpPr txBox="1"/>
          <p:nvPr/>
        </p:nvSpPr>
        <p:spPr>
          <a:xfrm>
            <a:off x="1028700" y="8732844"/>
            <a:ext cx="7743101" cy="434502"/>
          </a:xfrm>
          <a:prstGeom prst="rect">
            <a:avLst/>
          </a:prstGeom>
        </p:spPr>
        <p:txBody>
          <a:bodyPr lIns="0" tIns="0" rIns="0" bIns="0" rtlCol="0" anchor="t">
            <a:spAutoFit/>
          </a:bodyPr>
          <a:lstStyle/>
          <a:p>
            <a:pPr algn="l">
              <a:lnSpc>
                <a:spcPts val="3350"/>
              </a:lnSpc>
            </a:pPr>
            <a:r>
              <a:rPr lang="en-US" sz="2393">
                <a:solidFill>
                  <a:srgbClr val="1E3F48"/>
                </a:solidFill>
                <a:latin typeface="Now"/>
                <a:ea typeface="Now"/>
                <a:cs typeface="Now"/>
                <a:sym typeface="Now"/>
              </a:rPr>
              <a:t>Mengenal, Menganalisis, dan Menulis Cerita Pendek</a:t>
            </a:r>
          </a:p>
        </p:txBody>
      </p:sp>
      <p:grpSp>
        <p:nvGrpSpPr>
          <p:cNvPr id="3" name="Group 3"/>
          <p:cNvGrpSpPr/>
          <p:nvPr/>
        </p:nvGrpSpPr>
        <p:grpSpPr>
          <a:xfrm>
            <a:off x="10399490" y="1028700"/>
            <a:ext cx="5592118" cy="7780344"/>
            <a:chOff x="0" y="0"/>
            <a:chExt cx="7456157" cy="10373792"/>
          </a:xfrm>
        </p:grpSpPr>
        <p:sp>
          <p:nvSpPr>
            <p:cNvPr id="4" name="Freeform 4"/>
            <p:cNvSpPr/>
            <p:nvPr/>
          </p:nvSpPr>
          <p:spPr>
            <a:xfrm>
              <a:off x="0" y="0"/>
              <a:ext cx="7456170" cy="10373741"/>
            </a:xfrm>
            <a:custGeom>
              <a:avLst/>
              <a:gdLst/>
              <a:ahLst/>
              <a:cxnLst/>
              <a:rect l="l" t="t" r="r" b="b"/>
              <a:pathLst>
                <a:path w="7456170" h="10373741">
                  <a:moveTo>
                    <a:pt x="0" y="0"/>
                  </a:moveTo>
                  <a:lnTo>
                    <a:pt x="7456170" y="0"/>
                  </a:lnTo>
                  <a:lnTo>
                    <a:pt x="7456170" y="10373741"/>
                  </a:lnTo>
                  <a:lnTo>
                    <a:pt x="0" y="10373741"/>
                  </a:lnTo>
                  <a:lnTo>
                    <a:pt x="0" y="0"/>
                  </a:lnTo>
                  <a:close/>
                </a:path>
              </a:pathLst>
            </a:custGeom>
            <a:blipFill>
              <a:blip r:embed="rId2"/>
              <a:stretch>
                <a:fillRect l="-43" r="-43"/>
              </a:stretch>
            </a:blipFill>
          </p:spPr>
        </p:sp>
      </p:grpSp>
      <p:sp>
        <p:nvSpPr>
          <p:cNvPr id="5" name="TextBox 5"/>
          <p:cNvSpPr txBox="1"/>
          <p:nvPr/>
        </p:nvSpPr>
        <p:spPr>
          <a:xfrm>
            <a:off x="1028700" y="1066800"/>
            <a:ext cx="5673100" cy="563861"/>
          </a:xfrm>
          <a:prstGeom prst="rect">
            <a:avLst/>
          </a:prstGeom>
        </p:spPr>
        <p:txBody>
          <a:bodyPr lIns="0" tIns="0" rIns="0" bIns="0" rtlCol="0" anchor="t">
            <a:spAutoFit/>
          </a:bodyPr>
          <a:lstStyle/>
          <a:p>
            <a:pPr algn="l">
              <a:lnSpc>
                <a:spcPts val="4556"/>
              </a:lnSpc>
            </a:pPr>
            <a:r>
              <a:rPr lang="en-US" sz="3997" spc="-255">
                <a:solidFill>
                  <a:srgbClr val="1E3F48"/>
                </a:solidFill>
                <a:latin typeface="Now"/>
                <a:ea typeface="Now"/>
                <a:cs typeface="Now"/>
                <a:sym typeface="Now"/>
              </a:rPr>
              <a:t>Kelas 9 SMP </a:t>
            </a:r>
          </a:p>
        </p:txBody>
      </p:sp>
      <p:sp>
        <p:nvSpPr>
          <p:cNvPr id="6" name="TextBox 6"/>
          <p:cNvSpPr txBox="1"/>
          <p:nvPr/>
        </p:nvSpPr>
        <p:spPr>
          <a:xfrm>
            <a:off x="938422" y="4852759"/>
            <a:ext cx="7923657" cy="2356637"/>
          </a:xfrm>
          <a:prstGeom prst="rect">
            <a:avLst/>
          </a:prstGeom>
        </p:spPr>
        <p:txBody>
          <a:bodyPr lIns="0" tIns="0" rIns="0" bIns="0" rtlCol="0" anchor="t">
            <a:spAutoFit/>
          </a:bodyPr>
          <a:lstStyle/>
          <a:p>
            <a:pPr algn="l">
              <a:lnSpc>
                <a:spcPts val="9730"/>
              </a:lnSpc>
            </a:pPr>
            <a:r>
              <a:rPr lang="en-US" sz="9447">
                <a:solidFill>
                  <a:srgbClr val="1E3F48"/>
                </a:solidFill>
                <a:latin typeface="Roca One Light"/>
                <a:ea typeface="Roca One Light"/>
                <a:cs typeface="Roca One Light"/>
                <a:sym typeface="Roca One Light"/>
              </a:rPr>
              <a:t>Materi Cerpen</a:t>
            </a:r>
          </a:p>
          <a:p>
            <a:pPr algn="l">
              <a:lnSpc>
                <a:spcPts val="9730"/>
              </a:lnSpc>
            </a:pPr>
            <a:endParaRPr lang="en-US" sz="9447">
              <a:solidFill>
                <a:srgbClr val="1E3F48"/>
              </a:solidFill>
              <a:latin typeface="Roca One Light"/>
              <a:ea typeface="Roca One Light"/>
              <a:cs typeface="Roca One Light"/>
              <a:sym typeface="Roca One Light"/>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BD96"/>
        </a:solidFill>
        <a:effectLst/>
      </p:bgPr>
    </p:bg>
    <p:spTree>
      <p:nvGrpSpPr>
        <p:cNvPr id="1" name=""/>
        <p:cNvGrpSpPr/>
        <p:nvPr/>
      </p:nvGrpSpPr>
      <p:grpSpPr>
        <a:xfrm>
          <a:off x="0" y="0"/>
          <a:ext cx="0" cy="0"/>
          <a:chOff x="0" y="0"/>
          <a:chExt cx="0" cy="0"/>
        </a:xfrm>
      </p:grpSpPr>
      <p:sp>
        <p:nvSpPr>
          <p:cNvPr id="2" name="Freeform 2"/>
          <p:cNvSpPr/>
          <p:nvPr/>
        </p:nvSpPr>
        <p:spPr>
          <a:xfrm>
            <a:off x="11784882" y="1222877"/>
            <a:ext cx="6088523" cy="5639210"/>
          </a:xfrm>
          <a:custGeom>
            <a:avLst/>
            <a:gdLst/>
            <a:ahLst/>
            <a:cxnLst/>
            <a:rect l="l" t="t" r="r" b="b"/>
            <a:pathLst>
              <a:path w="6088523" h="5639210">
                <a:moveTo>
                  <a:pt x="0" y="0"/>
                </a:moveTo>
                <a:lnTo>
                  <a:pt x="6088523" y="0"/>
                </a:lnTo>
                <a:lnTo>
                  <a:pt x="6088523" y="5639209"/>
                </a:lnTo>
                <a:lnTo>
                  <a:pt x="0" y="5639209"/>
                </a:lnTo>
                <a:lnTo>
                  <a:pt x="0" y="0"/>
                </a:lnTo>
                <a:close/>
              </a:path>
            </a:pathLst>
          </a:custGeom>
          <a:blipFill>
            <a:blip>
              <a:extLst>
                <a:ext uri="{96DAC541-7B7A-43D3-8B79-37D633B846F1}">
                  <asvg:svgBlip xmlns:asvg="http://schemas.microsoft.com/office/drawing/2016/SVG/main" r:embed="rId2"/>
                </a:ext>
              </a:extLst>
            </a:blip>
            <a:stretch>
              <a:fillRect/>
            </a:stretch>
          </a:blipFill>
        </p:spPr>
      </p:sp>
      <p:sp>
        <p:nvSpPr>
          <p:cNvPr id="3" name="Freeform 3"/>
          <p:cNvSpPr/>
          <p:nvPr/>
        </p:nvSpPr>
        <p:spPr>
          <a:xfrm>
            <a:off x="992534" y="728939"/>
            <a:ext cx="9747904" cy="8829123"/>
          </a:xfrm>
          <a:custGeom>
            <a:avLst/>
            <a:gdLst/>
            <a:ahLst/>
            <a:cxnLst/>
            <a:rect l="l" t="t" r="r" b="b"/>
            <a:pathLst>
              <a:path w="9747904" h="8829123">
                <a:moveTo>
                  <a:pt x="0" y="0"/>
                </a:moveTo>
                <a:lnTo>
                  <a:pt x="9747904" y="0"/>
                </a:lnTo>
                <a:lnTo>
                  <a:pt x="9747904" y="8829122"/>
                </a:lnTo>
                <a:lnTo>
                  <a:pt x="0" y="8829122"/>
                </a:lnTo>
                <a:lnTo>
                  <a:pt x="0" y="0"/>
                </a:lnTo>
                <a:close/>
              </a:path>
            </a:pathLst>
          </a:custGeom>
          <a:blipFill>
            <a:blip>
              <a:extLst>
                <a:ext uri="{96DAC541-7B7A-43D3-8B79-37D633B846F1}">
                  <asvg:svgBlip xmlns:asvg="http://schemas.microsoft.com/office/drawing/2016/SVG/main" r:embed="rId3"/>
                </a:ext>
              </a:extLst>
            </a:blip>
            <a:stretch>
              <a:fillRect/>
            </a:stretch>
          </a:blipFill>
        </p:spPr>
      </p:sp>
      <p:grpSp>
        <p:nvGrpSpPr>
          <p:cNvPr id="4" name="Group 4"/>
          <p:cNvGrpSpPr/>
          <p:nvPr/>
        </p:nvGrpSpPr>
        <p:grpSpPr>
          <a:xfrm rot="-134580">
            <a:off x="11600078" y="2500874"/>
            <a:ext cx="5057889" cy="594303"/>
            <a:chOff x="0" y="0"/>
            <a:chExt cx="6743852" cy="792404"/>
          </a:xfrm>
        </p:grpSpPr>
        <p:sp>
          <p:nvSpPr>
            <p:cNvPr id="5" name="Freeform 5"/>
            <p:cNvSpPr/>
            <p:nvPr/>
          </p:nvSpPr>
          <p:spPr>
            <a:xfrm>
              <a:off x="0" y="0"/>
              <a:ext cx="6743827" cy="792353"/>
            </a:xfrm>
            <a:custGeom>
              <a:avLst/>
              <a:gdLst/>
              <a:ahLst/>
              <a:cxnLst/>
              <a:rect l="l" t="t" r="r" b="b"/>
              <a:pathLst>
                <a:path w="6743827" h="792353">
                  <a:moveTo>
                    <a:pt x="0" y="0"/>
                  </a:moveTo>
                  <a:lnTo>
                    <a:pt x="6743827" y="0"/>
                  </a:lnTo>
                  <a:lnTo>
                    <a:pt x="6743827" y="792353"/>
                  </a:lnTo>
                  <a:lnTo>
                    <a:pt x="0" y="792353"/>
                  </a:lnTo>
                  <a:lnTo>
                    <a:pt x="0" y="0"/>
                  </a:lnTo>
                  <a:close/>
                </a:path>
              </a:pathLst>
            </a:custGeom>
            <a:blipFill>
              <a:blip r:embed="rId4"/>
              <a:stretch>
                <a:fillRect t="-532" b="-538"/>
              </a:stretch>
            </a:blipFill>
          </p:spPr>
        </p:sp>
      </p:grpSp>
      <p:grpSp>
        <p:nvGrpSpPr>
          <p:cNvPr id="6" name="Group 6"/>
          <p:cNvGrpSpPr/>
          <p:nvPr/>
        </p:nvGrpSpPr>
        <p:grpSpPr>
          <a:xfrm>
            <a:off x="12177189" y="2885151"/>
            <a:ext cx="5082111" cy="5584736"/>
            <a:chOff x="0" y="0"/>
            <a:chExt cx="6776148" cy="7446315"/>
          </a:xfrm>
        </p:grpSpPr>
        <p:sp>
          <p:nvSpPr>
            <p:cNvPr id="7" name="Freeform 7"/>
            <p:cNvSpPr/>
            <p:nvPr/>
          </p:nvSpPr>
          <p:spPr>
            <a:xfrm>
              <a:off x="0" y="0"/>
              <a:ext cx="6776085" cy="7446264"/>
            </a:xfrm>
            <a:custGeom>
              <a:avLst/>
              <a:gdLst/>
              <a:ahLst/>
              <a:cxnLst/>
              <a:rect l="l" t="t" r="r" b="b"/>
              <a:pathLst>
                <a:path w="6776085" h="7446264">
                  <a:moveTo>
                    <a:pt x="0" y="0"/>
                  </a:moveTo>
                  <a:lnTo>
                    <a:pt x="6776085" y="0"/>
                  </a:lnTo>
                  <a:lnTo>
                    <a:pt x="6776085" y="7446264"/>
                  </a:lnTo>
                  <a:lnTo>
                    <a:pt x="0" y="7446264"/>
                  </a:lnTo>
                  <a:lnTo>
                    <a:pt x="0" y="0"/>
                  </a:lnTo>
                  <a:close/>
                </a:path>
              </a:pathLst>
            </a:custGeom>
            <a:blipFill>
              <a:blip r:embed="rId5"/>
              <a:stretch>
                <a:fillRect l="-68" r="-69"/>
              </a:stretch>
            </a:blipFill>
          </p:spPr>
        </p:sp>
      </p:grpSp>
      <p:sp>
        <p:nvSpPr>
          <p:cNvPr id="8" name="TextBox 8"/>
          <p:cNvSpPr txBox="1"/>
          <p:nvPr/>
        </p:nvSpPr>
        <p:spPr>
          <a:xfrm>
            <a:off x="1904771" y="3849986"/>
            <a:ext cx="7923428" cy="4619901"/>
          </a:xfrm>
          <a:prstGeom prst="rect">
            <a:avLst/>
          </a:prstGeom>
        </p:spPr>
        <p:txBody>
          <a:bodyPr lIns="0" tIns="0" rIns="0" bIns="0" rtlCol="0" anchor="t">
            <a:spAutoFit/>
          </a:bodyPr>
          <a:lstStyle/>
          <a:p>
            <a:pPr algn="l">
              <a:lnSpc>
                <a:spcPts val="4048"/>
              </a:lnSpc>
            </a:pPr>
            <a:r>
              <a:rPr lang="en-US" sz="2997">
                <a:solidFill>
                  <a:srgbClr val="000000"/>
                </a:solidFill>
                <a:latin typeface="Now"/>
                <a:ea typeface="Now"/>
                <a:cs typeface="Now"/>
                <a:sym typeface="Now"/>
              </a:rPr>
              <a:t>Setelah mengidentifikasi unsur-unsur cerpen, langkah selanjutnya adalah menemukan tema dan amanat. Tema adalah ide pokok cerita, sedangkan amanat adalah pesan moral yang ingin disampaikan pengarang. Terakhir, menilai kualitas cerpen berdasarkan kepaduan unsur, keunikan cerita, dan nilai-nilai yang terkandung di dalamnya.</a:t>
            </a:r>
          </a:p>
        </p:txBody>
      </p:sp>
      <p:sp>
        <p:nvSpPr>
          <p:cNvPr id="9" name="TextBox 9"/>
          <p:cNvSpPr txBox="1"/>
          <p:nvPr/>
        </p:nvSpPr>
        <p:spPr>
          <a:xfrm>
            <a:off x="1904771" y="1852098"/>
            <a:ext cx="7923428" cy="1633490"/>
          </a:xfrm>
          <a:prstGeom prst="rect">
            <a:avLst/>
          </a:prstGeom>
        </p:spPr>
        <p:txBody>
          <a:bodyPr lIns="0" tIns="0" rIns="0" bIns="0" rtlCol="0" anchor="t">
            <a:spAutoFit/>
          </a:bodyPr>
          <a:lstStyle/>
          <a:p>
            <a:pPr algn="l">
              <a:lnSpc>
                <a:spcPts val="6594"/>
              </a:lnSpc>
            </a:pPr>
            <a:r>
              <a:rPr lang="en-US" sz="5995" b="1">
                <a:solidFill>
                  <a:srgbClr val="000000"/>
                </a:solidFill>
                <a:latin typeface="Roca One Bold"/>
                <a:ea typeface="Roca One Bold"/>
                <a:cs typeface="Roca One Bold"/>
                <a:sym typeface="Roca One Bold"/>
              </a:rPr>
              <a:t>Langkah-Langkah Menganalisis Cerpen </a:t>
            </a:r>
          </a:p>
        </p:txBody>
      </p:sp>
    </p:spTree>
  </p:cSld>
  <p:clrMapOvr>
    <a:masterClrMapping/>
  </p:clrMapOvr>
  <p:transition>
    <p:fade/>
  </p:transition>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E4D4BD"/>
        </a:solidFill>
        <a:effectLst/>
      </p:bgPr>
    </p:bg>
    <p:spTree>
      <p:nvGrpSpPr>
        <p:cNvPr id="1" name=""/>
        <p:cNvGrpSpPr/>
        <p:nvPr/>
      </p:nvGrpSpPr>
      <p:grpSpPr>
        <a:xfrm>
          <a:off x="0" y="0"/>
          <a:ext cx="0" cy="0"/>
          <a:chOff x="0" y="0"/>
          <a:chExt cx="0" cy="0"/>
        </a:xfrm>
      </p:grpSpPr>
      <p:sp>
        <p:nvSpPr>
          <p:cNvPr id="2" name="TextBox 2"/>
          <p:cNvSpPr txBox="1"/>
          <p:nvPr/>
        </p:nvSpPr>
        <p:spPr>
          <a:xfrm>
            <a:off x="1337777" y="4945418"/>
            <a:ext cx="8553450" cy="4141156"/>
          </a:xfrm>
          <a:prstGeom prst="rect">
            <a:avLst/>
          </a:prstGeom>
        </p:spPr>
        <p:txBody>
          <a:bodyPr lIns="0" tIns="0" rIns="0" bIns="0" rtlCol="0" anchor="t">
            <a:spAutoFit/>
          </a:bodyPr>
          <a:lstStyle/>
          <a:p>
            <a:pPr algn="l">
              <a:lnSpc>
                <a:spcPts val="4058"/>
              </a:lnSpc>
            </a:pPr>
            <a:r>
              <a:rPr lang="en-US" sz="2899">
                <a:solidFill>
                  <a:srgbClr val="000000"/>
                </a:solidFill>
                <a:latin typeface="Now"/>
                <a:ea typeface="Now"/>
                <a:cs typeface="Now"/>
                <a:sym typeface="Now"/>
              </a:rPr>
              <a:t>Berikut adalah langkah awal untuk menulis cerpen yang menarik:</a:t>
            </a:r>
          </a:p>
          <a:p>
            <a:pPr algn="l">
              <a:lnSpc>
                <a:spcPts val="4058"/>
              </a:lnSpc>
            </a:pPr>
            <a:r>
              <a:rPr lang="en-US" sz="2899">
                <a:solidFill>
                  <a:srgbClr val="000000"/>
                </a:solidFill>
                <a:latin typeface="Now"/>
                <a:ea typeface="Now"/>
                <a:cs typeface="Now"/>
                <a:sym typeface="Now"/>
              </a:rPr>
              <a:t>• Menentukan tema yang menarik - Pilih topik yang kamu sukai dan relevan dengan pembaca</a:t>
            </a:r>
          </a:p>
          <a:p>
            <a:pPr algn="l">
              <a:lnSpc>
                <a:spcPts val="4058"/>
              </a:lnSpc>
            </a:pPr>
            <a:r>
              <a:rPr lang="en-US" sz="2899">
                <a:solidFill>
                  <a:srgbClr val="000000"/>
                </a:solidFill>
                <a:latin typeface="Now"/>
                <a:ea typeface="Now"/>
                <a:cs typeface="Now"/>
                <a:sym typeface="Now"/>
              </a:rPr>
              <a:t>• Membuat kerangka cerita - Susun alur dari awal hingga akhir sebelum menulis</a:t>
            </a:r>
          </a:p>
          <a:p>
            <a:pPr algn="l">
              <a:lnSpc>
                <a:spcPts val="4058"/>
              </a:lnSpc>
            </a:pPr>
            <a:r>
              <a:rPr lang="en-US" sz="2899">
                <a:solidFill>
                  <a:srgbClr val="000000"/>
                </a:solidFill>
                <a:latin typeface="Now"/>
                <a:ea typeface="Now"/>
                <a:cs typeface="Now"/>
                <a:sym typeface="Now"/>
              </a:rPr>
              <a:t>• Mengembangkan tokoh yang kuat - Ciptakan karakter dengan sifat dan motivasi yang jelas</a:t>
            </a:r>
          </a:p>
        </p:txBody>
      </p:sp>
      <p:sp>
        <p:nvSpPr>
          <p:cNvPr id="3" name="TextBox 3"/>
          <p:cNvSpPr txBox="1"/>
          <p:nvPr/>
        </p:nvSpPr>
        <p:spPr>
          <a:xfrm>
            <a:off x="1337777" y="1719939"/>
            <a:ext cx="8553450" cy="2901058"/>
          </a:xfrm>
          <a:prstGeom prst="rect">
            <a:avLst/>
          </a:prstGeom>
        </p:spPr>
        <p:txBody>
          <a:bodyPr lIns="0" tIns="0" rIns="0" bIns="0" rtlCol="0" anchor="t">
            <a:spAutoFit/>
          </a:bodyPr>
          <a:lstStyle/>
          <a:p>
            <a:pPr algn="l">
              <a:lnSpc>
                <a:spcPts val="11610"/>
              </a:lnSpc>
            </a:pPr>
            <a:r>
              <a:rPr lang="en-US" sz="10554" b="1">
                <a:solidFill>
                  <a:srgbClr val="000000"/>
                </a:solidFill>
                <a:latin typeface="Roca One Bold"/>
                <a:ea typeface="Roca One Bold"/>
                <a:cs typeface="Roca One Bold"/>
                <a:sym typeface="Roca One Bold"/>
              </a:rPr>
              <a:t>Tips Menulis Cerpen </a:t>
            </a:r>
          </a:p>
        </p:txBody>
      </p:sp>
      <p:grpSp>
        <p:nvGrpSpPr>
          <p:cNvPr id="4" name="Group 4"/>
          <p:cNvGrpSpPr/>
          <p:nvPr/>
        </p:nvGrpSpPr>
        <p:grpSpPr>
          <a:xfrm>
            <a:off x="10452687" y="-110833"/>
            <a:ext cx="5840663" cy="14647440"/>
            <a:chOff x="0" y="0"/>
            <a:chExt cx="7787551" cy="19529920"/>
          </a:xfrm>
        </p:grpSpPr>
        <p:sp>
          <p:nvSpPr>
            <p:cNvPr id="5" name="Freeform 5"/>
            <p:cNvSpPr/>
            <p:nvPr/>
          </p:nvSpPr>
          <p:spPr>
            <a:xfrm>
              <a:off x="0" y="0"/>
              <a:ext cx="7787513" cy="19529933"/>
            </a:xfrm>
            <a:custGeom>
              <a:avLst/>
              <a:gdLst/>
              <a:ahLst/>
              <a:cxnLst/>
              <a:rect l="l" t="t" r="r" b="b"/>
              <a:pathLst>
                <a:path w="7787513" h="19529933">
                  <a:moveTo>
                    <a:pt x="0" y="0"/>
                  </a:moveTo>
                  <a:lnTo>
                    <a:pt x="7787513" y="0"/>
                  </a:lnTo>
                  <a:lnTo>
                    <a:pt x="7787513" y="19529933"/>
                  </a:lnTo>
                  <a:lnTo>
                    <a:pt x="0" y="19529933"/>
                  </a:lnTo>
                  <a:lnTo>
                    <a:pt x="0" y="0"/>
                  </a:lnTo>
                  <a:close/>
                </a:path>
              </a:pathLst>
            </a:custGeom>
            <a:blipFill>
              <a:blip r:embed="rId2"/>
              <a:stretch>
                <a:fillRect l="-56" r="-56"/>
              </a:stretch>
            </a:blipFill>
          </p:spPr>
        </p:sp>
      </p:grpSp>
    </p:spTree>
  </p:cSld>
  <p:clrMapOvr>
    <a:masterClrMapping/>
  </p:clrMapOvr>
  <p:transition>
    <p:fade/>
  </p:transition>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BD96"/>
        </a:solidFill>
        <a:effectLst/>
      </p:bgPr>
    </p:bg>
    <p:spTree>
      <p:nvGrpSpPr>
        <p:cNvPr id="1" name=""/>
        <p:cNvGrpSpPr/>
        <p:nvPr/>
      </p:nvGrpSpPr>
      <p:grpSpPr>
        <a:xfrm>
          <a:off x="0" y="0"/>
          <a:ext cx="0" cy="0"/>
          <a:chOff x="0" y="0"/>
          <a:chExt cx="0" cy="0"/>
        </a:xfrm>
      </p:grpSpPr>
      <p:sp>
        <p:nvSpPr>
          <p:cNvPr id="2" name="Freeform 2"/>
          <p:cNvSpPr/>
          <p:nvPr/>
        </p:nvSpPr>
        <p:spPr>
          <a:xfrm>
            <a:off x="1529820" y="554450"/>
            <a:ext cx="15228370" cy="8971769"/>
          </a:xfrm>
          <a:custGeom>
            <a:avLst/>
            <a:gdLst/>
            <a:ahLst/>
            <a:cxnLst/>
            <a:rect l="l" t="t" r="r" b="b"/>
            <a:pathLst>
              <a:path w="15228370" h="8971769">
                <a:moveTo>
                  <a:pt x="0" y="0"/>
                </a:moveTo>
                <a:lnTo>
                  <a:pt x="15228370" y="0"/>
                </a:lnTo>
                <a:lnTo>
                  <a:pt x="15228370" y="8971769"/>
                </a:lnTo>
                <a:lnTo>
                  <a:pt x="0" y="8971769"/>
                </a:lnTo>
                <a:lnTo>
                  <a:pt x="0" y="0"/>
                </a:lnTo>
                <a:close/>
              </a:path>
            </a:pathLst>
          </a:custGeom>
          <a:blipFill>
            <a:blip>
              <a:extLst>
                <a:ext uri="{96DAC541-7B7A-43D3-8B79-37D633B846F1}">
                  <asvg:svgBlip xmlns:asvg="http://schemas.microsoft.com/office/drawing/2016/SVG/main" r:embed="rId2"/>
                </a:ext>
              </a:extLst>
            </a:blip>
            <a:stretch>
              <a:fillRect/>
            </a:stretch>
          </a:blipFill>
        </p:spPr>
      </p:sp>
      <p:sp>
        <p:nvSpPr>
          <p:cNvPr id="3" name="Freeform 3"/>
          <p:cNvSpPr/>
          <p:nvPr/>
        </p:nvSpPr>
        <p:spPr>
          <a:xfrm>
            <a:off x="3134982" y="4097846"/>
            <a:ext cx="12019683" cy="4872390"/>
          </a:xfrm>
          <a:custGeom>
            <a:avLst/>
            <a:gdLst/>
            <a:ahLst/>
            <a:cxnLst/>
            <a:rect l="l" t="t" r="r" b="b"/>
            <a:pathLst>
              <a:path w="12019683" h="4872390">
                <a:moveTo>
                  <a:pt x="0" y="0"/>
                </a:moveTo>
                <a:lnTo>
                  <a:pt x="12019684" y="0"/>
                </a:lnTo>
                <a:lnTo>
                  <a:pt x="12019684" y="4872389"/>
                </a:lnTo>
                <a:lnTo>
                  <a:pt x="0" y="4872389"/>
                </a:lnTo>
                <a:lnTo>
                  <a:pt x="0" y="0"/>
                </a:lnTo>
                <a:close/>
              </a:path>
            </a:pathLst>
          </a:custGeom>
          <a:blipFill>
            <a:blip>
              <a:extLst>
                <a:ext uri="{96DAC541-7B7A-43D3-8B79-37D633B846F1}">
                  <asvg:svgBlip xmlns:asvg="http://schemas.microsoft.com/office/drawing/2016/SVG/main" r:embed="rId3"/>
                </a:ext>
              </a:extLst>
            </a:blip>
            <a:stretch>
              <a:fillRect/>
            </a:stretch>
          </a:blipFill>
        </p:spPr>
      </p:sp>
      <p:grpSp>
        <p:nvGrpSpPr>
          <p:cNvPr id="4" name="Group 4"/>
          <p:cNvGrpSpPr/>
          <p:nvPr/>
        </p:nvGrpSpPr>
        <p:grpSpPr>
          <a:xfrm>
            <a:off x="1627784" y="3069174"/>
            <a:ext cx="3029607" cy="2563806"/>
            <a:chOff x="0" y="0"/>
            <a:chExt cx="4039476" cy="3418408"/>
          </a:xfrm>
        </p:grpSpPr>
        <p:sp>
          <p:nvSpPr>
            <p:cNvPr id="5" name="Freeform 5"/>
            <p:cNvSpPr/>
            <p:nvPr/>
          </p:nvSpPr>
          <p:spPr>
            <a:xfrm>
              <a:off x="0" y="0"/>
              <a:ext cx="4039489" cy="3418459"/>
            </a:xfrm>
            <a:custGeom>
              <a:avLst/>
              <a:gdLst/>
              <a:ahLst/>
              <a:cxnLst/>
              <a:rect l="l" t="t" r="r" b="b"/>
              <a:pathLst>
                <a:path w="4039489" h="3418459">
                  <a:moveTo>
                    <a:pt x="0" y="0"/>
                  </a:moveTo>
                  <a:lnTo>
                    <a:pt x="4039489" y="0"/>
                  </a:lnTo>
                  <a:lnTo>
                    <a:pt x="4039489" y="3418459"/>
                  </a:lnTo>
                  <a:lnTo>
                    <a:pt x="0" y="3418459"/>
                  </a:lnTo>
                  <a:lnTo>
                    <a:pt x="0" y="0"/>
                  </a:lnTo>
                  <a:close/>
                </a:path>
              </a:pathLst>
            </a:custGeom>
            <a:blipFill>
              <a:blip r:embed="rId4"/>
              <a:stretch>
                <a:fillRect t="-78" b="-76"/>
              </a:stretch>
            </a:blipFill>
          </p:spPr>
        </p:sp>
      </p:grpSp>
      <p:grpSp>
        <p:nvGrpSpPr>
          <p:cNvPr id="6" name="Group 6"/>
          <p:cNvGrpSpPr/>
          <p:nvPr/>
        </p:nvGrpSpPr>
        <p:grpSpPr>
          <a:xfrm>
            <a:off x="14443520" y="4475359"/>
            <a:ext cx="4976279" cy="6852018"/>
            <a:chOff x="0" y="0"/>
            <a:chExt cx="6635039" cy="9136024"/>
          </a:xfrm>
        </p:grpSpPr>
        <p:sp>
          <p:nvSpPr>
            <p:cNvPr id="7" name="Freeform 7"/>
            <p:cNvSpPr/>
            <p:nvPr/>
          </p:nvSpPr>
          <p:spPr>
            <a:xfrm>
              <a:off x="0" y="0"/>
              <a:ext cx="6634988" cy="9135999"/>
            </a:xfrm>
            <a:custGeom>
              <a:avLst/>
              <a:gdLst/>
              <a:ahLst/>
              <a:cxnLst/>
              <a:rect l="l" t="t" r="r" b="b"/>
              <a:pathLst>
                <a:path w="6634988" h="9135999">
                  <a:moveTo>
                    <a:pt x="0" y="0"/>
                  </a:moveTo>
                  <a:lnTo>
                    <a:pt x="6634988" y="0"/>
                  </a:lnTo>
                  <a:lnTo>
                    <a:pt x="6634988" y="9135999"/>
                  </a:lnTo>
                  <a:lnTo>
                    <a:pt x="0" y="9135999"/>
                  </a:lnTo>
                  <a:lnTo>
                    <a:pt x="0" y="0"/>
                  </a:lnTo>
                  <a:close/>
                </a:path>
              </a:pathLst>
            </a:custGeom>
            <a:blipFill>
              <a:blip r:embed="rId5"/>
              <a:stretch>
                <a:fillRect l="-28" r="-29"/>
              </a:stretch>
            </a:blipFill>
          </p:spPr>
        </p:sp>
      </p:grpSp>
      <p:sp>
        <p:nvSpPr>
          <p:cNvPr id="8" name="TextBox 8"/>
          <p:cNvSpPr txBox="1"/>
          <p:nvPr/>
        </p:nvSpPr>
        <p:spPr>
          <a:xfrm>
            <a:off x="2947997" y="1682163"/>
            <a:ext cx="12392006" cy="852621"/>
          </a:xfrm>
          <a:prstGeom prst="rect">
            <a:avLst/>
          </a:prstGeom>
        </p:spPr>
        <p:txBody>
          <a:bodyPr lIns="0" tIns="0" rIns="0" bIns="0" rtlCol="0" anchor="t">
            <a:spAutoFit/>
          </a:bodyPr>
          <a:lstStyle/>
          <a:p>
            <a:pPr algn="ctr">
              <a:lnSpc>
                <a:spcPts val="6818"/>
              </a:lnSpc>
            </a:pPr>
            <a:r>
              <a:rPr lang="en-US" sz="6198" b="1">
                <a:solidFill>
                  <a:srgbClr val="FEEEF0"/>
                </a:solidFill>
                <a:latin typeface="Roca One Bold"/>
                <a:ea typeface="Roca One Bold"/>
                <a:cs typeface="Roca One Bold"/>
                <a:sym typeface="Roca One Bold"/>
              </a:rPr>
              <a:t>Tips Menulis Cerpen </a:t>
            </a:r>
          </a:p>
        </p:txBody>
      </p:sp>
      <p:sp>
        <p:nvSpPr>
          <p:cNvPr id="9" name="TextBox 9"/>
          <p:cNvSpPr txBox="1"/>
          <p:nvPr/>
        </p:nvSpPr>
        <p:spPr>
          <a:xfrm>
            <a:off x="4320302" y="5208460"/>
            <a:ext cx="9649035" cy="2868358"/>
          </a:xfrm>
          <a:prstGeom prst="rect">
            <a:avLst/>
          </a:prstGeom>
        </p:spPr>
        <p:txBody>
          <a:bodyPr lIns="0" tIns="0" rIns="0" bIns="0" rtlCol="0" anchor="t">
            <a:spAutoFit/>
          </a:bodyPr>
          <a:lstStyle/>
          <a:p>
            <a:pPr algn="ctr">
              <a:lnSpc>
                <a:spcPts val="3274"/>
              </a:lnSpc>
            </a:pPr>
            <a:r>
              <a:rPr lang="en-US" sz="2519">
                <a:solidFill>
                  <a:srgbClr val="000000"/>
                </a:solidFill>
                <a:latin typeface="Now"/>
                <a:ea typeface="Now"/>
                <a:cs typeface="Now"/>
                <a:sym typeface="Now"/>
              </a:rPr>
              <a:t>Lanjutan tips menulis cerpen yang menarik:</a:t>
            </a:r>
          </a:p>
          <a:p>
            <a:pPr algn="ctr">
              <a:lnSpc>
                <a:spcPts val="3274"/>
              </a:lnSpc>
            </a:pPr>
            <a:r>
              <a:rPr lang="en-US" sz="2519">
                <a:solidFill>
                  <a:srgbClr val="000000"/>
                </a:solidFill>
                <a:latin typeface="Now"/>
                <a:ea typeface="Now"/>
                <a:cs typeface="Now"/>
                <a:sym typeface="Now"/>
              </a:rPr>
              <a:t>• Menggunakan bahasa yang efektif: Pilih kata-kata yang tepat, gunakan kalimat yang jelas dan mudah dipahami, serta hindari pengulangan yang tidak perlu.</a:t>
            </a:r>
          </a:p>
          <a:p>
            <a:pPr algn="ctr">
              <a:lnSpc>
                <a:spcPts val="3274"/>
              </a:lnSpc>
            </a:pPr>
            <a:r>
              <a:rPr lang="en-US" sz="2519">
                <a:solidFill>
                  <a:srgbClr val="000000"/>
                </a:solidFill>
                <a:latin typeface="Now"/>
                <a:ea typeface="Now"/>
                <a:cs typeface="Now"/>
                <a:sym typeface="Now"/>
              </a:rPr>
              <a:t>• Membuat konflik yang menarik: Konflik adalah jantung cerita. Ciptakan masalah yang membuat pembaca penasaran dan ingin terus membaca hingga akhir.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767FA7"/>
        </a:solidFill>
        <a:effectLst/>
      </p:bgPr>
    </p:bg>
    <p:spTree>
      <p:nvGrpSpPr>
        <p:cNvPr id="1" name=""/>
        <p:cNvGrpSpPr/>
        <p:nvPr/>
      </p:nvGrpSpPr>
      <p:grpSpPr>
        <a:xfrm>
          <a:off x="0" y="0"/>
          <a:ext cx="0" cy="0"/>
          <a:chOff x="0" y="0"/>
          <a:chExt cx="0" cy="0"/>
        </a:xfrm>
      </p:grpSpPr>
      <p:sp>
        <p:nvSpPr>
          <p:cNvPr id="2" name="TextBox 2"/>
          <p:cNvSpPr txBox="1"/>
          <p:nvPr/>
        </p:nvSpPr>
        <p:spPr>
          <a:xfrm>
            <a:off x="2125628" y="1473298"/>
            <a:ext cx="14036754" cy="1339625"/>
          </a:xfrm>
          <a:prstGeom prst="rect">
            <a:avLst/>
          </a:prstGeom>
        </p:spPr>
        <p:txBody>
          <a:bodyPr lIns="0" tIns="0" rIns="0" bIns="0" rtlCol="0" anchor="t">
            <a:spAutoFit/>
          </a:bodyPr>
          <a:lstStyle/>
          <a:p>
            <a:pPr algn="ctr">
              <a:lnSpc>
                <a:spcPts val="5480"/>
              </a:lnSpc>
            </a:pPr>
            <a:r>
              <a:rPr lang="en-US" sz="4981" b="1">
                <a:solidFill>
                  <a:srgbClr val="FFFFFF"/>
                </a:solidFill>
                <a:latin typeface="Roca One Bold"/>
                <a:ea typeface="Roca One Bold"/>
                <a:cs typeface="Roca One Bold"/>
                <a:sym typeface="Roca One Bold"/>
              </a:rPr>
              <a:t>Ringkasan Materi Cerpen:</a:t>
            </a:r>
          </a:p>
          <a:p>
            <a:pPr algn="ctr">
              <a:lnSpc>
                <a:spcPts val="5480"/>
              </a:lnSpc>
            </a:pPr>
            <a:r>
              <a:rPr lang="en-US" sz="4981" b="1">
                <a:solidFill>
                  <a:srgbClr val="FFFFFF"/>
                </a:solidFill>
                <a:latin typeface="Roca One Bold"/>
                <a:ea typeface="Roca One Bold"/>
                <a:cs typeface="Roca One Bold"/>
                <a:sym typeface="Roca One Bold"/>
              </a:rPr>
              <a:t>Poin-Poin Penting yang Perlu Diingat</a:t>
            </a:r>
          </a:p>
        </p:txBody>
      </p:sp>
      <p:sp>
        <p:nvSpPr>
          <p:cNvPr id="3" name="Freeform 3"/>
          <p:cNvSpPr/>
          <p:nvPr/>
        </p:nvSpPr>
        <p:spPr>
          <a:xfrm>
            <a:off x="2089461" y="5058223"/>
            <a:ext cx="14109087" cy="1379553"/>
          </a:xfrm>
          <a:custGeom>
            <a:avLst/>
            <a:gdLst/>
            <a:ahLst/>
            <a:cxnLst/>
            <a:rect l="l" t="t" r="r" b="b"/>
            <a:pathLst>
              <a:path w="14109087" h="1379553">
                <a:moveTo>
                  <a:pt x="0" y="0"/>
                </a:moveTo>
                <a:lnTo>
                  <a:pt x="14109087" y="0"/>
                </a:lnTo>
                <a:lnTo>
                  <a:pt x="14109087" y="1379553"/>
                </a:lnTo>
                <a:lnTo>
                  <a:pt x="0" y="1379553"/>
                </a:lnTo>
                <a:lnTo>
                  <a:pt x="0" y="0"/>
                </a:lnTo>
                <a:close/>
              </a:path>
            </a:pathLst>
          </a:custGeom>
          <a:blipFill>
            <a:blip>
              <a:extLst>
                <a:ext uri="{96DAC541-7B7A-43D3-8B79-37D633B846F1}">
                  <asvg:svgBlip xmlns:asvg="http://schemas.microsoft.com/office/drawing/2016/SVG/main" r:embed="rId2"/>
                </a:ext>
              </a:extLst>
            </a:blip>
            <a:stretch>
              <a:fillRect/>
            </a:stretch>
          </a:blipFill>
        </p:spPr>
      </p:sp>
      <p:sp>
        <p:nvSpPr>
          <p:cNvPr id="4" name="TextBox 4"/>
          <p:cNvSpPr txBox="1"/>
          <p:nvPr/>
        </p:nvSpPr>
        <p:spPr>
          <a:xfrm>
            <a:off x="2427903" y="5521376"/>
            <a:ext cx="13432193" cy="557108"/>
          </a:xfrm>
          <a:prstGeom prst="rect">
            <a:avLst/>
          </a:prstGeom>
        </p:spPr>
        <p:txBody>
          <a:bodyPr lIns="0" tIns="0" rIns="0" bIns="0" rtlCol="0" anchor="t">
            <a:spAutoFit/>
          </a:bodyPr>
          <a:lstStyle/>
          <a:p>
            <a:pPr algn="ctr">
              <a:lnSpc>
                <a:spcPts val="4165"/>
              </a:lnSpc>
            </a:pPr>
            <a:r>
              <a:rPr lang="en-US" sz="2703">
                <a:solidFill>
                  <a:srgbClr val="000000"/>
                </a:solidFill>
                <a:latin typeface="Now"/>
                <a:ea typeface="Now"/>
                <a:cs typeface="Now"/>
                <a:sym typeface="Now"/>
              </a:rPr>
              <a:t>Unsur Intrinsik dan Ekstrinsik</a:t>
            </a:r>
          </a:p>
        </p:txBody>
      </p:sp>
      <p:sp>
        <p:nvSpPr>
          <p:cNvPr id="5" name="Freeform 5"/>
          <p:cNvSpPr/>
          <p:nvPr/>
        </p:nvSpPr>
        <p:spPr>
          <a:xfrm>
            <a:off x="2089461" y="6711248"/>
            <a:ext cx="14109087" cy="1379553"/>
          </a:xfrm>
          <a:custGeom>
            <a:avLst/>
            <a:gdLst/>
            <a:ahLst/>
            <a:cxnLst/>
            <a:rect l="l" t="t" r="r" b="b"/>
            <a:pathLst>
              <a:path w="14109087" h="1379553">
                <a:moveTo>
                  <a:pt x="0" y="0"/>
                </a:moveTo>
                <a:lnTo>
                  <a:pt x="14109087" y="0"/>
                </a:lnTo>
                <a:lnTo>
                  <a:pt x="14109087" y="1379554"/>
                </a:lnTo>
                <a:lnTo>
                  <a:pt x="0" y="1379554"/>
                </a:lnTo>
                <a:lnTo>
                  <a:pt x="0" y="0"/>
                </a:lnTo>
                <a:close/>
              </a:path>
            </a:pathLst>
          </a:custGeom>
          <a:blipFill>
            <a:blip>
              <a:extLst>
                <a:ext uri="{96DAC541-7B7A-43D3-8B79-37D633B846F1}">
                  <asvg:svgBlip xmlns:asvg="http://schemas.microsoft.com/office/drawing/2016/SVG/main" r:embed="rId3"/>
                </a:ext>
              </a:extLst>
            </a:blip>
            <a:stretch>
              <a:fillRect/>
            </a:stretch>
          </a:blipFill>
        </p:spPr>
      </p:sp>
      <p:sp>
        <p:nvSpPr>
          <p:cNvPr id="6" name="TextBox 6"/>
          <p:cNvSpPr txBox="1"/>
          <p:nvPr/>
        </p:nvSpPr>
        <p:spPr>
          <a:xfrm>
            <a:off x="2427903" y="7164876"/>
            <a:ext cx="13432193" cy="557108"/>
          </a:xfrm>
          <a:prstGeom prst="rect">
            <a:avLst/>
          </a:prstGeom>
        </p:spPr>
        <p:txBody>
          <a:bodyPr lIns="0" tIns="0" rIns="0" bIns="0" rtlCol="0" anchor="t">
            <a:spAutoFit/>
          </a:bodyPr>
          <a:lstStyle/>
          <a:p>
            <a:pPr algn="ctr">
              <a:lnSpc>
                <a:spcPts val="4165"/>
              </a:lnSpc>
            </a:pPr>
            <a:r>
              <a:rPr lang="en-US" sz="2703">
                <a:solidFill>
                  <a:srgbClr val="000000"/>
                </a:solidFill>
                <a:latin typeface="Now"/>
                <a:ea typeface="Now"/>
                <a:cs typeface="Now"/>
                <a:sym typeface="Now"/>
              </a:rPr>
              <a:t>Struktur, Analisis, dan Penulisan Cerpen</a:t>
            </a:r>
          </a:p>
        </p:txBody>
      </p:sp>
      <p:sp>
        <p:nvSpPr>
          <p:cNvPr id="7" name="Freeform 7"/>
          <p:cNvSpPr/>
          <p:nvPr/>
        </p:nvSpPr>
        <p:spPr>
          <a:xfrm>
            <a:off x="2089461" y="2937110"/>
            <a:ext cx="14109087" cy="1606629"/>
          </a:xfrm>
          <a:custGeom>
            <a:avLst/>
            <a:gdLst/>
            <a:ahLst/>
            <a:cxnLst/>
            <a:rect l="l" t="t" r="r" b="b"/>
            <a:pathLst>
              <a:path w="14109087" h="1606629">
                <a:moveTo>
                  <a:pt x="0" y="0"/>
                </a:moveTo>
                <a:lnTo>
                  <a:pt x="14109087" y="0"/>
                </a:lnTo>
                <a:lnTo>
                  <a:pt x="14109087" y="1606629"/>
                </a:lnTo>
                <a:lnTo>
                  <a:pt x="0" y="1606629"/>
                </a:lnTo>
                <a:lnTo>
                  <a:pt x="0" y="0"/>
                </a:lnTo>
                <a:close/>
              </a:path>
            </a:pathLst>
          </a:custGeom>
          <a:blipFill>
            <a:blip>
              <a:extLst>
                <a:ext uri="{96DAC541-7B7A-43D3-8B79-37D633B846F1}">
                  <asvg:svgBlip xmlns:asvg="http://schemas.microsoft.com/office/drawing/2016/SVG/main" r:embed="rId4"/>
                </a:ext>
              </a:extLst>
            </a:blip>
            <a:stretch>
              <a:fillRect/>
            </a:stretch>
          </a:blipFill>
        </p:spPr>
      </p:sp>
      <p:sp>
        <p:nvSpPr>
          <p:cNvPr id="8" name="TextBox 8"/>
          <p:cNvSpPr txBox="1"/>
          <p:nvPr/>
        </p:nvSpPr>
        <p:spPr>
          <a:xfrm>
            <a:off x="2729608" y="3603850"/>
            <a:ext cx="12828784" cy="557108"/>
          </a:xfrm>
          <a:prstGeom prst="rect">
            <a:avLst/>
          </a:prstGeom>
        </p:spPr>
        <p:txBody>
          <a:bodyPr lIns="0" tIns="0" rIns="0" bIns="0" rtlCol="0" anchor="t">
            <a:spAutoFit/>
          </a:bodyPr>
          <a:lstStyle/>
          <a:p>
            <a:pPr algn="ctr">
              <a:lnSpc>
                <a:spcPts val="4165"/>
              </a:lnSpc>
            </a:pPr>
            <a:r>
              <a:rPr lang="en-US" sz="2703">
                <a:solidFill>
                  <a:srgbClr val="000000"/>
                </a:solidFill>
                <a:latin typeface="Now"/>
                <a:ea typeface="Now"/>
                <a:cs typeface="Now"/>
                <a:sym typeface="Now"/>
              </a:rPr>
              <a:t>Pengertian dan Ciri Cerpen: Prosa Pendek, Padat, Satu Konflik</a:t>
            </a:r>
          </a:p>
        </p:txBody>
      </p:sp>
      <p:sp>
        <p:nvSpPr>
          <p:cNvPr id="9" name="Freeform 9"/>
          <p:cNvSpPr/>
          <p:nvPr/>
        </p:nvSpPr>
        <p:spPr>
          <a:xfrm>
            <a:off x="1028700" y="1484747"/>
            <a:ext cx="1322642" cy="1658483"/>
          </a:xfrm>
          <a:custGeom>
            <a:avLst/>
            <a:gdLst/>
            <a:ahLst/>
            <a:cxnLst/>
            <a:rect l="l" t="t" r="r" b="b"/>
            <a:pathLst>
              <a:path w="1322642" h="1658483">
                <a:moveTo>
                  <a:pt x="0" y="0"/>
                </a:moveTo>
                <a:lnTo>
                  <a:pt x="1322642" y="0"/>
                </a:lnTo>
                <a:lnTo>
                  <a:pt x="1322642" y="1658484"/>
                </a:lnTo>
                <a:lnTo>
                  <a:pt x="0" y="1658484"/>
                </a:lnTo>
                <a:lnTo>
                  <a:pt x="0" y="0"/>
                </a:lnTo>
                <a:close/>
              </a:path>
            </a:pathLst>
          </a:custGeom>
          <a:blipFill>
            <a:blip>
              <a:extLst>
                <a:ext uri="{96DAC541-7B7A-43D3-8B79-37D633B846F1}">
                  <asvg:svgBlip xmlns:asvg="http://schemas.microsoft.com/office/drawing/2016/SVG/main" r:embed="rId5"/>
                </a:ext>
              </a:extLst>
            </a:blip>
            <a:stretch>
              <a:fillRect t="-202" b="-202"/>
            </a:stretch>
          </a:blipFill>
        </p:spPr>
      </p:sp>
    </p:spTree>
  </p:cSld>
  <p:clrMapOvr>
    <a:masterClrMapping/>
  </p:clrMapOvr>
  <p:transition>
    <p:fade/>
  </p:transition>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E8D9C4"/>
        </a:solidFill>
        <a:effectLst/>
      </p:bgPr>
    </p:bg>
    <p:spTree>
      <p:nvGrpSpPr>
        <p:cNvPr id="1" name=""/>
        <p:cNvGrpSpPr/>
        <p:nvPr/>
      </p:nvGrpSpPr>
      <p:grpSpPr>
        <a:xfrm>
          <a:off x="0" y="0"/>
          <a:ext cx="0" cy="0"/>
          <a:chOff x="0" y="0"/>
          <a:chExt cx="0" cy="0"/>
        </a:xfrm>
      </p:grpSpPr>
      <p:sp>
        <p:nvSpPr>
          <p:cNvPr id="2" name="TextBox 2"/>
          <p:cNvSpPr txBox="1"/>
          <p:nvPr/>
        </p:nvSpPr>
        <p:spPr>
          <a:xfrm>
            <a:off x="771525" y="2532717"/>
            <a:ext cx="16744950" cy="3680822"/>
          </a:xfrm>
          <a:prstGeom prst="rect">
            <a:avLst/>
          </a:prstGeom>
        </p:spPr>
        <p:txBody>
          <a:bodyPr lIns="0" tIns="0" rIns="0" bIns="0" rtlCol="0" anchor="t">
            <a:spAutoFit/>
          </a:bodyPr>
          <a:lstStyle/>
          <a:p>
            <a:pPr algn="ctr">
              <a:lnSpc>
                <a:spcPts val="27070"/>
              </a:lnSpc>
            </a:pPr>
            <a:r>
              <a:rPr lang="en-US" sz="19334" b="1">
                <a:solidFill>
                  <a:srgbClr val="000000"/>
                </a:solidFill>
                <a:latin typeface="Open Sans Bold"/>
                <a:ea typeface="Open Sans Bold"/>
                <a:cs typeface="Open Sans Bold"/>
                <a:sym typeface="Open Sans Bold"/>
              </a:rPr>
              <a:t>Terima Kasih!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FBD96"/>
        </a:solidFill>
        <a:effectLst/>
      </p:bgPr>
    </p:bg>
    <p:spTree>
      <p:nvGrpSpPr>
        <p:cNvPr id="1" name=""/>
        <p:cNvGrpSpPr/>
        <p:nvPr/>
      </p:nvGrpSpPr>
      <p:grpSpPr>
        <a:xfrm>
          <a:off x="0" y="0"/>
          <a:ext cx="0" cy="0"/>
          <a:chOff x="0" y="0"/>
          <a:chExt cx="0" cy="0"/>
        </a:xfrm>
      </p:grpSpPr>
      <p:grpSp>
        <p:nvGrpSpPr>
          <p:cNvPr id="2" name="Group 2"/>
          <p:cNvGrpSpPr/>
          <p:nvPr/>
        </p:nvGrpSpPr>
        <p:grpSpPr>
          <a:xfrm rot="-1237260">
            <a:off x="644042" y="4812173"/>
            <a:ext cx="3492913" cy="4292879"/>
            <a:chOff x="0" y="0"/>
            <a:chExt cx="4657217" cy="5723839"/>
          </a:xfrm>
        </p:grpSpPr>
        <p:sp>
          <p:nvSpPr>
            <p:cNvPr id="3" name="Freeform 3"/>
            <p:cNvSpPr/>
            <p:nvPr/>
          </p:nvSpPr>
          <p:spPr>
            <a:xfrm>
              <a:off x="0" y="0"/>
              <a:ext cx="4657217" cy="5723890"/>
            </a:xfrm>
            <a:custGeom>
              <a:avLst/>
              <a:gdLst/>
              <a:ahLst/>
              <a:cxnLst/>
              <a:rect l="l" t="t" r="r" b="b"/>
              <a:pathLst>
                <a:path w="4657217" h="5723890">
                  <a:moveTo>
                    <a:pt x="0" y="0"/>
                  </a:moveTo>
                  <a:lnTo>
                    <a:pt x="4657217" y="0"/>
                  </a:lnTo>
                  <a:lnTo>
                    <a:pt x="4657217" y="5723890"/>
                  </a:lnTo>
                  <a:lnTo>
                    <a:pt x="0" y="5723890"/>
                  </a:lnTo>
                  <a:lnTo>
                    <a:pt x="0" y="0"/>
                  </a:lnTo>
                  <a:close/>
                </a:path>
              </a:pathLst>
            </a:custGeom>
            <a:blipFill>
              <a:blip r:embed="rId2"/>
              <a:stretch>
                <a:fillRect l="-11451" r="-11451"/>
              </a:stretch>
            </a:blipFill>
          </p:spPr>
        </p:sp>
      </p:grpSp>
      <p:sp>
        <p:nvSpPr>
          <p:cNvPr id="4" name="Freeform 4"/>
          <p:cNvSpPr/>
          <p:nvPr/>
        </p:nvSpPr>
        <p:spPr>
          <a:xfrm rot="-1079460">
            <a:off x="1152944" y="5106838"/>
            <a:ext cx="3695843" cy="4114800"/>
          </a:xfrm>
          <a:custGeom>
            <a:avLst/>
            <a:gdLst/>
            <a:ahLst/>
            <a:cxnLst/>
            <a:rect l="l" t="t" r="r" b="b"/>
            <a:pathLst>
              <a:path w="3695843" h="4114800">
                <a:moveTo>
                  <a:pt x="0" y="0"/>
                </a:moveTo>
                <a:lnTo>
                  <a:pt x="3695843" y="0"/>
                </a:lnTo>
                <a:lnTo>
                  <a:pt x="3695843" y="4114800"/>
                </a:lnTo>
                <a:lnTo>
                  <a:pt x="0" y="4114800"/>
                </a:lnTo>
                <a:lnTo>
                  <a:pt x="0" y="0"/>
                </a:lnTo>
                <a:close/>
              </a:path>
            </a:pathLst>
          </a:custGeom>
          <a:blipFill>
            <a:blip>
              <a:extLst>
                <a:ext uri="{96DAC541-7B7A-43D3-8B79-37D633B846F1}">
                  <asvg:svgBlip xmlns:asvg="http://schemas.microsoft.com/office/drawing/2016/SVG/main" r:embed="rId3"/>
                </a:ext>
              </a:extLst>
            </a:blip>
            <a:stretch>
              <a:fillRect l="-127" r="-126"/>
            </a:stretch>
          </a:blipFill>
        </p:spPr>
      </p:sp>
      <p:sp>
        <p:nvSpPr>
          <p:cNvPr id="5" name="Freeform 5"/>
          <p:cNvSpPr/>
          <p:nvPr/>
        </p:nvSpPr>
        <p:spPr>
          <a:xfrm>
            <a:off x="7437501" y="992534"/>
            <a:ext cx="10057400" cy="8242611"/>
          </a:xfrm>
          <a:custGeom>
            <a:avLst/>
            <a:gdLst/>
            <a:ahLst/>
            <a:cxnLst/>
            <a:rect l="l" t="t" r="r" b="b"/>
            <a:pathLst>
              <a:path w="10057400" h="8242611">
                <a:moveTo>
                  <a:pt x="0" y="0"/>
                </a:moveTo>
                <a:lnTo>
                  <a:pt x="10057400" y="0"/>
                </a:lnTo>
                <a:lnTo>
                  <a:pt x="10057400" y="8242611"/>
                </a:lnTo>
                <a:lnTo>
                  <a:pt x="0" y="8242611"/>
                </a:lnTo>
                <a:lnTo>
                  <a:pt x="0" y="0"/>
                </a:lnTo>
                <a:close/>
              </a:path>
            </a:pathLst>
          </a:custGeom>
          <a:blipFill>
            <a:blip>
              <a:extLst>
                <a:ext uri="{96DAC541-7B7A-43D3-8B79-37D633B846F1}">
                  <asvg:svgBlip xmlns:asvg="http://schemas.microsoft.com/office/drawing/2016/SVG/main" r:embed="rId4"/>
                </a:ext>
              </a:extLst>
            </a:blip>
            <a:stretch>
              <a:fillRect/>
            </a:stretch>
          </a:blipFill>
        </p:spPr>
      </p:sp>
      <p:sp>
        <p:nvSpPr>
          <p:cNvPr id="6" name="Freeform 6"/>
          <p:cNvSpPr/>
          <p:nvPr/>
        </p:nvSpPr>
        <p:spPr>
          <a:xfrm>
            <a:off x="15936658" y="681218"/>
            <a:ext cx="1322641" cy="1658483"/>
          </a:xfrm>
          <a:custGeom>
            <a:avLst/>
            <a:gdLst/>
            <a:ahLst/>
            <a:cxnLst/>
            <a:rect l="l" t="t" r="r" b="b"/>
            <a:pathLst>
              <a:path w="1322641" h="1658483">
                <a:moveTo>
                  <a:pt x="0" y="0"/>
                </a:moveTo>
                <a:lnTo>
                  <a:pt x="1322642" y="0"/>
                </a:lnTo>
                <a:lnTo>
                  <a:pt x="1322642" y="1658484"/>
                </a:lnTo>
                <a:lnTo>
                  <a:pt x="0" y="1658484"/>
                </a:lnTo>
                <a:lnTo>
                  <a:pt x="0" y="0"/>
                </a:lnTo>
                <a:close/>
              </a:path>
            </a:pathLst>
          </a:custGeom>
          <a:blipFill>
            <a:blip>
              <a:extLst>
                <a:ext uri="{96DAC541-7B7A-43D3-8B79-37D633B846F1}">
                  <asvg:svgBlip xmlns:asvg="http://schemas.microsoft.com/office/drawing/2016/SVG/main" r:embed="rId5"/>
                </a:ext>
              </a:extLst>
            </a:blip>
            <a:stretch>
              <a:fillRect t="-202" b="-202"/>
            </a:stretch>
          </a:blipFill>
        </p:spPr>
      </p:sp>
      <p:sp>
        <p:nvSpPr>
          <p:cNvPr id="7" name="Freeform 7"/>
          <p:cNvSpPr/>
          <p:nvPr/>
        </p:nvSpPr>
        <p:spPr>
          <a:xfrm>
            <a:off x="1096785" y="1624241"/>
            <a:ext cx="7106612" cy="7391229"/>
          </a:xfrm>
          <a:custGeom>
            <a:avLst/>
            <a:gdLst/>
            <a:ahLst/>
            <a:cxnLst/>
            <a:rect l="l" t="t" r="r" b="b"/>
            <a:pathLst>
              <a:path w="7106612" h="7391229">
                <a:moveTo>
                  <a:pt x="0" y="0"/>
                </a:moveTo>
                <a:lnTo>
                  <a:pt x="7106612" y="0"/>
                </a:lnTo>
                <a:lnTo>
                  <a:pt x="7106612" y="7391229"/>
                </a:lnTo>
                <a:lnTo>
                  <a:pt x="0" y="7391229"/>
                </a:lnTo>
                <a:lnTo>
                  <a:pt x="0" y="0"/>
                </a:lnTo>
                <a:close/>
              </a:path>
            </a:pathLst>
          </a:custGeom>
          <a:blipFill>
            <a:blip>
              <a:extLst>
                <a:ext uri="{96DAC541-7B7A-43D3-8B79-37D633B846F1}">
                  <asvg:svgBlip xmlns:asvg="http://schemas.microsoft.com/office/drawing/2016/SVG/main" r:embed="rId6"/>
                </a:ext>
              </a:extLst>
            </a:blip>
            <a:stretch>
              <a:fillRect/>
            </a:stretch>
          </a:blipFill>
        </p:spPr>
      </p:sp>
      <p:grpSp>
        <p:nvGrpSpPr>
          <p:cNvPr id="8" name="Group 8"/>
          <p:cNvGrpSpPr/>
          <p:nvPr/>
        </p:nvGrpSpPr>
        <p:grpSpPr>
          <a:xfrm rot="-1738200">
            <a:off x="2378964" y="3918947"/>
            <a:ext cx="4503439" cy="2915974"/>
            <a:chOff x="0" y="0"/>
            <a:chExt cx="6004585" cy="3887965"/>
          </a:xfrm>
        </p:grpSpPr>
        <p:sp>
          <p:nvSpPr>
            <p:cNvPr id="9" name="Freeform 9"/>
            <p:cNvSpPr/>
            <p:nvPr/>
          </p:nvSpPr>
          <p:spPr>
            <a:xfrm>
              <a:off x="0" y="0"/>
              <a:ext cx="6004560" cy="3887978"/>
            </a:xfrm>
            <a:custGeom>
              <a:avLst/>
              <a:gdLst/>
              <a:ahLst/>
              <a:cxnLst/>
              <a:rect l="l" t="t" r="r" b="b"/>
              <a:pathLst>
                <a:path w="6004560" h="3887978">
                  <a:moveTo>
                    <a:pt x="0" y="0"/>
                  </a:moveTo>
                  <a:lnTo>
                    <a:pt x="6004560" y="0"/>
                  </a:lnTo>
                  <a:lnTo>
                    <a:pt x="6004560" y="3887978"/>
                  </a:lnTo>
                  <a:lnTo>
                    <a:pt x="0" y="3887978"/>
                  </a:lnTo>
                  <a:lnTo>
                    <a:pt x="0" y="0"/>
                  </a:lnTo>
                  <a:close/>
                </a:path>
              </a:pathLst>
            </a:custGeom>
            <a:blipFill>
              <a:blip r:embed="rId7"/>
              <a:stretch>
                <a:fillRect t="-33" b="-32"/>
              </a:stretch>
            </a:blipFill>
          </p:spPr>
        </p:sp>
      </p:grpSp>
      <p:sp>
        <p:nvSpPr>
          <p:cNvPr id="10" name="TextBox 10"/>
          <p:cNvSpPr txBox="1"/>
          <p:nvPr/>
        </p:nvSpPr>
        <p:spPr>
          <a:xfrm>
            <a:off x="8522113" y="3032655"/>
            <a:ext cx="7888176" cy="804805"/>
          </a:xfrm>
          <a:prstGeom prst="rect">
            <a:avLst/>
          </a:prstGeom>
        </p:spPr>
        <p:txBody>
          <a:bodyPr lIns="0" tIns="0" rIns="0" bIns="0" rtlCol="0" anchor="t">
            <a:spAutoFit/>
          </a:bodyPr>
          <a:lstStyle/>
          <a:p>
            <a:pPr algn="l">
              <a:lnSpc>
                <a:spcPts val="6594"/>
              </a:lnSpc>
            </a:pPr>
            <a:r>
              <a:rPr lang="en-US" sz="5995" b="1">
                <a:solidFill>
                  <a:srgbClr val="FEEEF0"/>
                </a:solidFill>
                <a:latin typeface="Roca One Bold"/>
                <a:ea typeface="Roca One Bold"/>
                <a:cs typeface="Roca One Bold"/>
                <a:sym typeface="Roca One Bold"/>
              </a:rPr>
              <a:t>Pengertian Cerpen</a:t>
            </a:r>
          </a:p>
        </p:txBody>
      </p:sp>
      <p:sp>
        <p:nvSpPr>
          <p:cNvPr id="11" name="TextBox 11"/>
          <p:cNvSpPr txBox="1"/>
          <p:nvPr/>
        </p:nvSpPr>
        <p:spPr>
          <a:xfrm>
            <a:off x="8522113" y="3993766"/>
            <a:ext cx="8316401" cy="3360925"/>
          </a:xfrm>
          <a:prstGeom prst="rect">
            <a:avLst/>
          </a:prstGeom>
        </p:spPr>
        <p:txBody>
          <a:bodyPr lIns="0" tIns="0" rIns="0" bIns="0" rtlCol="0" anchor="t">
            <a:spAutoFit/>
          </a:bodyPr>
          <a:lstStyle/>
          <a:p>
            <a:pPr algn="l">
              <a:lnSpc>
                <a:spcPts val="4318"/>
              </a:lnSpc>
            </a:pPr>
            <a:r>
              <a:rPr lang="en-US" sz="3198">
                <a:solidFill>
                  <a:srgbClr val="FEEEF0"/>
                </a:solidFill>
                <a:latin typeface="Now"/>
                <a:ea typeface="Now"/>
                <a:cs typeface="Now"/>
                <a:sym typeface="Now"/>
              </a:rPr>
              <a:t>Cerpen adalah karya sastra berbentuk prosa pendek yang dapat dibaca dalam sekali duduk. Ciri-ciri cerpen meliputi: singkat (biasanya 1.000-10.000 kata), padat, dan langsung pada tujuan cerita.</a:t>
            </a:r>
          </a:p>
          <a:p>
            <a:pPr algn="l">
              <a:lnSpc>
                <a:spcPts val="4992"/>
              </a:lnSpc>
            </a:pPr>
            <a:endParaRPr lang="en-US" sz="3198">
              <a:solidFill>
                <a:srgbClr val="FEEEF0"/>
              </a:solidFill>
              <a:latin typeface="Now"/>
              <a:ea typeface="Now"/>
              <a:cs typeface="Now"/>
              <a:sym typeface="Now"/>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BD96"/>
        </a:solidFill>
        <a:effectLst/>
      </p:bgPr>
    </p:bg>
    <p:spTree>
      <p:nvGrpSpPr>
        <p:cNvPr id="1" name=""/>
        <p:cNvGrpSpPr/>
        <p:nvPr/>
      </p:nvGrpSpPr>
      <p:grpSpPr>
        <a:xfrm>
          <a:off x="0" y="0"/>
          <a:ext cx="0" cy="0"/>
          <a:chOff x="0" y="0"/>
          <a:chExt cx="0" cy="0"/>
        </a:xfrm>
      </p:grpSpPr>
      <p:grpSp>
        <p:nvGrpSpPr>
          <p:cNvPr id="2" name="Group 2"/>
          <p:cNvGrpSpPr/>
          <p:nvPr/>
        </p:nvGrpSpPr>
        <p:grpSpPr>
          <a:xfrm rot="-4846620">
            <a:off x="14023057" y="1249661"/>
            <a:ext cx="4076395" cy="4429582"/>
            <a:chOff x="0" y="0"/>
            <a:chExt cx="5435194" cy="5906110"/>
          </a:xfrm>
        </p:grpSpPr>
        <p:sp>
          <p:nvSpPr>
            <p:cNvPr id="3" name="Freeform 3"/>
            <p:cNvSpPr/>
            <p:nvPr/>
          </p:nvSpPr>
          <p:spPr>
            <a:xfrm>
              <a:off x="0" y="0"/>
              <a:ext cx="5435219" cy="5906135"/>
            </a:xfrm>
            <a:custGeom>
              <a:avLst/>
              <a:gdLst/>
              <a:ahLst/>
              <a:cxnLst/>
              <a:rect l="l" t="t" r="r" b="b"/>
              <a:pathLst>
                <a:path w="5435219" h="5906135">
                  <a:moveTo>
                    <a:pt x="0" y="0"/>
                  </a:moveTo>
                  <a:lnTo>
                    <a:pt x="5435219" y="0"/>
                  </a:lnTo>
                  <a:lnTo>
                    <a:pt x="5435219" y="5906135"/>
                  </a:lnTo>
                  <a:lnTo>
                    <a:pt x="0" y="5906135"/>
                  </a:lnTo>
                  <a:lnTo>
                    <a:pt x="0" y="0"/>
                  </a:lnTo>
                  <a:close/>
                </a:path>
              </a:pathLst>
            </a:custGeom>
            <a:blipFill>
              <a:blip r:embed="rId2"/>
              <a:stretch>
                <a:fillRect l="-21" r="-21"/>
              </a:stretch>
            </a:blipFill>
          </p:spPr>
        </p:sp>
      </p:grpSp>
      <p:sp>
        <p:nvSpPr>
          <p:cNvPr id="4" name="Freeform 4"/>
          <p:cNvSpPr/>
          <p:nvPr/>
        </p:nvSpPr>
        <p:spPr>
          <a:xfrm>
            <a:off x="992534" y="2182959"/>
            <a:ext cx="5191916" cy="7353205"/>
          </a:xfrm>
          <a:custGeom>
            <a:avLst/>
            <a:gdLst/>
            <a:ahLst/>
            <a:cxnLst/>
            <a:rect l="l" t="t" r="r" b="b"/>
            <a:pathLst>
              <a:path w="5191916" h="7353205">
                <a:moveTo>
                  <a:pt x="0" y="0"/>
                </a:moveTo>
                <a:lnTo>
                  <a:pt x="5191915" y="0"/>
                </a:lnTo>
                <a:lnTo>
                  <a:pt x="5191915" y="7353204"/>
                </a:lnTo>
                <a:lnTo>
                  <a:pt x="0" y="7353204"/>
                </a:lnTo>
                <a:lnTo>
                  <a:pt x="0" y="0"/>
                </a:lnTo>
                <a:close/>
              </a:path>
            </a:pathLst>
          </a:custGeom>
          <a:blipFill>
            <a:blip>
              <a:extLst>
                <a:ext uri="{96DAC541-7B7A-43D3-8B79-37D633B846F1}">
                  <asvg:svgBlip xmlns:asvg="http://schemas.microsoft.com/office/drawing/2016/SVG/main" r:embed="rId3"/>
                </a:ext>
              </a:extLst>
            </a:blip>
            <a:stretch>
              <a:fillRect/>
            </a:stretch>
          </a:blipFill>
        </p:spPr>
      </p:sp>
      <p:sp>
        <p:nvSpPr>
          <p:cNvPr id="5" name="Freeform 5"/>
          <p:cNvSpPr/>
          <p:nvPr/>
        </p:nvSpPr>
        <p:spPr>
          <a:xfrm>
            <a:off x="6496488" y="2182959"/>
            <a:ext cx="5191916" cy="7353205"/>
          </a:xfrm>
          <a:custGeom>
            <a:avLst/>
            <a:gdLst/>
            <a:ahLst/>
            <a:cxnLst/>
            <a:rect l="l" t="t" r="r" b="b"/>
            <a:pathLst>
              <a:path w="5191916" h="7353205">
                <a:moveTo>
                  <a:pt x="0" y="0"/>
                </a:moveTo>
                <a:lnTo>
                  <a:pt x="5191916" y="0"/>
                </a:lnTo>
                <a:lnTo>
                  <a:pt x="5191916" y="7353204"/>
                </a:lnTo>
                <a:lnTo>
                  <a:pt x="0" y="7353204"/>
                </a:lnTo>
                <a:lnTo>
                  <a:pt x="0" y="0"/>
                </a:lnTo>
                <a:close/>
              </a:path>
            </a:pathLst>
          </a:custGeom>
          <a:blipFill>
            <a:blip>
              <a:extLst>
                <a:ext uri="{96DAC541-7B7A-43D3-8B79-37D633B846F1}">
                  <asvg:svgBlip xmlns:asvg="http://schemas.microsoft.com/office/drawing/2016/SVG/main" r:embed="rId3"/>
                </a:ext>
              </a:extLst>
            </a:blip>
            <a:stretch>
              <a:fillRect/>
            </a:stretch>
          </a:blipFill>
        </p:spPr>
      </p:sp>
      <p:sp>
        <p:nvSpPr>
          <p:cNvPr id="6" name="Freeform 6"/>
          <p:cNvSpPr/>
          <p:nvPr/>
        </p:nvSpPr>
        <p:spPr>
          <a:xfrm>
            <a:off x="11997080" y="2182959"/>
            <a:ext cx="5191916" cy="7353205"/>
          </a:xfrm>
          <a:custGeom>
            <a:avLst/>
            <a:gdLst/>
            <a:ahLst/>
            <a:cxnLst/>
            <a:rect l="l" t="t" r="r" b="b"/>
            <a:pathLst>
              <a:path w="5191916" h="7353205">
                <a:moveTo>
                  <a:pt x="0" y="0"/>
                </a:moveTo>
                <a:lnTo>
                  <a:pt x="5191916" y="0"/>
                </a:lnTo>
                <a:lnTo>
                  <a:pt x="5191916" y="7353204"/>
                </a:lnTo>
                <a:lnTo>
                  <a:pt x="0" y="7353204"/>
                </a:lnTo>
                <a:lnTo>
                  <a:pt x="0" y="0"/>
                </a:lnTo>
                <a:close/>
              </a:path>
            </a:pathLst>
          </a:custGeom>
          <a:blipFill>
            <a:blip>
              <a:extLst>
                <a:ext uri="{96DAC541-7B7A-43D3-8B79-37D633B846F1}">
                  <asvg:svgBlip xmlns:asvg="http://schemas.microsoft.com/office/drawing/2016/SVG/main" r:embed="rId3"/>
                </a:ext>
              </a:extLst>
            </a:blip>
            <a:stretch>
              <a:fillRect/>
            </a:stretch>
          </a:blipFill>
        </p:spPr>
      </p:sp>
      <p:sp>
        <p:nvSpPr>
          <p:cNvPr id="7" name="Freeform 7"/>
          <p:cNvSpPr/>
          <p:nvPr/>
        </p:nvSpPr>
        <p:spPr>
          <a:xfrm>
            <a:off x="12616548" y="5726830"/>
            <a:ext cx="3990794" cy="3435163"/>
          </a:xfrm>
          <a:custGeom>
            <a:avLst/>
            <a:gdLst/>
            <a:ahLst/>
            <a:cxnLst/>
            <a:rect l="l" t="t" r="r" b="b"/>
            <a:pathLst>
              <a:path w="3990794" h="3435163">
                <a:moveTo>
                  <a:pt x="0" y="0"/>
                </a:moveTo>
                <a:lnTo>
                  <a:pt x="3990794" y="0"/>
                </a:lnTo>
                <a:lnTo>
                  <a:pt x="3990794" y="3435163"/>
                </a:lnTo>
                <a:lnTo>
                  <a:pt x="0" y="3435163"/>
                </a:lnTo>
                <a:lnTo>
                  <a:pt x="0" y="0"/>
                </a:lnTo>
                <a:close/>
              </a:path>
            </a:pathLst>
          </a:custGeom>
          <a:blipFill>
            <a:blip>
              <a:extLst>
                <a:ext uri="{96DAC541-7B7A-43D3-8B79-37D633B846F1}">
                  <asvg:svgBlip xmlns:asvg="http://schemas.microsoft.com/office/drawing/2016/SVG/main" r:embed="rId4"/>
                </a:ext>
              </a:extLst>
            </a:blip>
            <a:stretch>
              <a:fillRect/>
            </a:stretch>
          </a:blipFill>
        </p:spPr>
      </p:sp>
      <p:sp>
        <p:nvSpPr>
          <p:cNvPr id="8" name="Freeform 8"/>
          <p:cNvSpPr/>
          <p:nvPr/>
        </p:nvSpPr>
        <p:spPr>
          <a:xfrm>
            <a:off x="1408176" y="5726830"/>
            <a:ext cx="4360640" cy="3435163"/>
          </a:xfrm>
          <a:custGeom>
            <a:avLst/>
            <a:gdLst/>
            <a:ahLst/>
            <a:cxnLst/>
            <a:rect l="l" t="t" r="r" b="b"/>
            <a:pathLst>
              <a:path w="4360640" h="3435163">
                <a:moveTo>
                  <a:pt x="0" y="0"/>
                </a:moveTo>
                <a:lnTo>
                  <a:pt x="4360640" y="0"/>
                </a:lnTo>
                <a:lnTo>
                  <a:pt x="4360640" y="3435163"/>
                </a:lnTo>
                <a:lnTo>
                  <a:pt x="0" y="3435163"/>
                </a:lnTo>
                <a:lnTo>
                  <a:pt x="0" y="0"/>
                </a:lnTo>
                <a:close/>
              </a:path>
            </a:pathLst>
          </a:custGeom>
          <a:blipFill>
            <a:blip>
              <a:extLst>
                <a:ext uri="{96DAC541-7B7A-43D3-8B79-37D633B846F1}">
                  <asvg:svgBlip xmlns:asvg="http://schemas.microsoft.com/office/drawing/2016/SVG/main" r:embed="rId5"/>
                </a:ext>
              </a:extLst>
            </a:blip>
            <a:stretch>
              <a:fillRect/>
            </a:stretch>
          </a:blipFill>
        </p:spPr>
      </p:sp>
      <p:sp>
        <p:nvSpPr>
          <p:cNvPr id="9" name="Freeform 9"/>
          <p:cNvSpPr/>
          <p:nvPr/>
        </p:nvSpPr>
        <p:spPr>
          <a:xfrm>
            <a:off x="7159076" y="6160599"/>
            <a:ext cx="3990794" cy="3001394"/>
          </a:xfrm>
          <a:custGeom>
            <a:avLst/>
            <a:gdLst/>
            <a:ahLst/>
            <a:cxnLst/>
            <a:rect l="l" t="t" r="r" b="b"/>
            <a:pathLst>
              <a:path w="3990794" h="3001394">
                <a:moveTo>
                  <a:pt x="0" y="0"/>
                </a:moveTo>
                <a:lnTo>
                  <a:pt x="3990794" y="0"/>
                </a:lnTo>
                <a:lnTo>
                  <a:pt x="3990794" y="3001394"/>
                </a:lnTo>
                <a:lnTo>
                  <a:pt x="0" y="3001394"/>
                </a:lnTo>
                <a:lnTo>
                  <a:pt x="0" y="0"/>
                </a:lnTo>
                <a:close/>
              </a:path>
            </a:pathLst>
          </a:custGeom>
          <a:blipFill>
            <a:blip>
              <a:extLst>
                <a:ext uri="{96DAC541-7B7A-43D3-8B79-37D633B846F1}">
                  <asvg:svgBlip xmlns:asvg="http://schemas.microsoft.com/office/drawing/2016/SVG/main" r:embed="rId6"/>
                </a:ext>
              </a:extLst>
            </a:blip>
            <a:stretch>
              <a:fillRect/>
            </a:stretch>
          </a:blipFill>
        </p:spPr>
      </p:sp>
      <p:sp>
        <p:nvSpPr>
          <p:cNvPr id="10" name="TextBox 10"/>
          <p:cNvSpPr txBox="1"/>
          <p:nvPr/>
        </p:nvSpPr>
        <p:spPr>
          <a:xfrm>
            <a:off x="7262917" y="4089921"/>
            <a:ext cx="3762165" cy="1532334"/>
          </a:xfrm>
          <a:prstGeom prst="rect">
            <a:avLst/>
          </a:prstGeom>
        </p:spPr>
        <p:txBody>
          <a:bodyPr lIns="0" tIns="0" rIns="0" bIns="0" rtlCol="0" anchor="t">
            <a:spAutoFit/>
          </a:bodyPr>
          <a:lstStyle/>
          <a:p>
            <a:pPr algn="ctr">
              <a:lnSpc>
                <a:spcPts val="3045"/>
              </a:lnSpc>
            </a:pPr>
            <a:r>
              <a:rPr lang="en-US" sz="2343">
                <a:solidFill>
                  <a:srgbClr val="000000"/>
                </a:solidFill>
                <a:latin typeface="Now"/>
                <a:ea typeface="Now"/>
                <a:cs typeface="Now"/>
                <a:sym typeface="Now"/>
              </a:rPr>
              <a:t>Cerpen lebih singkat dan fokus, sedangkan novel lebih panjang dan kompleks.</a:t>
            </a:r>
          </a:p>
        </p:txBody>
      </p:sp>
      <p:sp>
        <p:nvSpPr>
          <p:cNvPr id="11" name="TextBox 11"/>
          <p:cNvSpPr txBox="1"/>
          <p:nvPr/>
        </p:nvSpPr>
        <p:spPr>
          <a:xfrm>
            <a:off x="7273395" y="6726679"/>
            <a:ext cx="3762165" cy="1151334"/>
          </a:xfrm>
          <a:prstGeom prst="rect">
            <a:avLst/>
          </a:prstGeom>
        </p:spPr>
        <p:txBody>
          <a:bodyPr lIns="0" tIns="0" rIns="0" bIns="0" rtlCol="0" anchor="t">
            <a:spAutoFit/>
          </a:bodyPr>
          <a:lstStyle/>
          <a:p>
            <a:pPr algn="ctr">
              <a:lnSpc>
                <a:spcPts val="3045"/>
              </a:lnSpc>
            </a:pPr>
            <a:r>
              <a:rPr lang="en-US" sz="2343">
                <a:solidFill>
                  <a:srgbClr val="000000"/>
                </a:solidFill>
                <a:latin typeface="Now"/>
                <a:ea typeface="Now"/>
                <a:cs typeface="Now"/>
                <a:sym typeface="Now"/>
              </a:rPr>
              <a:t>Cerpen: "Robohnya Surau Kami"</a:t>
            </a:r>
          </a:p>
          <a:p>
            <a:pPr algn="ctr">
              <a:lnSpc>
                <a:spcPts val="3045"/>
              </a:lnSpc>
            </a:pPr>
            <a:r>
              <a:rPr lang="en-US" sz="2343">
                <a:solidFill>
                  <a:srgbClr val="000000"/>
                </a:solidFill>
                <a:latin typeface="Now"/>
                <a:ea typeface="Now"/>
                <a:cs typeface="Now"/>
                <a:sym typeface="Now"/>
              </a:rPr>
              <a:t>Novel: "Laskar Pelangi"</a:t>
            </a:r>
          </a:p>
        </p:txBody>
      </p:sp>
      <p:sp>
        <p:nvSpPr>
          <p:cNvPr id="12" name="TextBox 12"/>
          <p:cNvSpPr txBox="1"/>
          <p:nvPr/>
        </p:nvSpPr>
        <p:spPr>
          <a:xfrm>
            <a:off x="3883895" y="806063"/>
            <a:ext cx="10520201" cy="1038225"/>
          </a:xfrm>
          <a:prstGeom prst="rect">
            <a:avLst/>
          </a:prstGeom>
        </p:spPr>
        <p:txBody>
          <a:bodyPr lIns="0" tIns="0" rIns="0" bIns="0" rtlCol="0" anchor="t">
            <a:spAutoFit/>
          </a:bodyPr>
          <a:lstStyle/>
          <a:p>
            <a:pPr algn="ctr">
              <a:lnSpc>
                <a:spcPts val="8394"/>
              </a:lnSpc>
            </a:pPr>
            <a:r>
              <a:rPr lang="en-US" sz="6995" b="1">
                <a:solidFill>
                  <a:srgbClr val="000000"/>
                </a:solidFill>
                <a:latin typeface="Roca One Bold"/>
                <a:ea typeface="Roca One Bold"/>
                <a:cs typeface="Roca One Bold"/>
                <a:sym typeface="Roca One Bold"/>
              </a:rPr>
              <a:t>Cerpen vs Novel</a:t>
            </a:r>
          </a:p>
        </p:txBody>
      </p:sp>
      <p:sp>
        <p:nvSpPr>
          <p:cNvPr id="13" name="TextBox 13"/>
          <p:cNvSpPr txBox="1"/>
          <p:nvPr/>
        </p:nvSpPr>
        <p:spPr>
          <a:xfrm>
            <a:off x="1606201" y="5821451"/>
            <a:ext cx="3895392" cy="2294334"/>
          </a:xfrm>
          <a:prstGeom prst="rect">
            <a:avLst/>
          </a:prstGeom>
        </p:spPr>
        <p:txBody>
          <a:bodyPr lIns="0" tIns="0" rIns="0" bIns="0" rtlCol="0" anchor="t">
            <a:spAutoFit/>
          </a:bodyPr>
          <a:lstStyle/>
          <a:p>
            <a:pPr algn="ctr">
              <a:lnSpc>
                <a:spcPts val="3045"/>
              </a:lnSpc>
            </a:pPr>
            <a:r>
              <a:rPr lang="en-US" sz="2343">
                <a:solidFill>
                  <a:srgbClr val="000000"/>
                </a:solidFill>
                <a:latin typeface="Now"/>
                <a:ea typeface="Now"/>
                <a:cs typeface="Now"/>
                <a:sym typeface="Now"/>
              </a:rPr>
              <a:t>• Singkat (1-10 halaman)</a:t>
            </a:r>
          </a:p>
          <a:p>
            <a:pPr algn="ctr">
              <a:lnSpc>
                <a:spcPts val="3045"/>
              </a:lnSpc>
            </a:pPr>
            <a:r>
              <a:rPr lang="en-US" sz="2343">
                <a:solidFill>
                  <a:srgbClr val="000000"/>
                </a:solidFill>
                <a:latin typeface="Now"/>
                <a:ea typeface="Now"/>
                <a:cs typeface="Now"/>
                <a:sym typeface="Now"/>
              </a:rPr>
              <a:t>• Fokus pada satu konflik utama</a:t>
            </a:r>
          </a:p>
          <a:p>
            <a:pPr algn="ctr">
              <a:lnSpc>
                <a:spcPts val="3045"/>
              </a:lnSpc>
            </a:pPr>
            <a:r>
              <a:rPr lang="en-US" sz="2343">
                <a:solidFill>
                  <a:srgbClr val="000000"/>
                </a:solidFill>
                <a:latin typeface="Now"/>
                <a:ea typeface="Now"/>
                <a:cs typeface="Now"/>
                <a:sym typeface="Now"/>
              </a:rPr>
              <a:t>• Karakter terbatas</a:t>
            </a:r>
          </a:p>
          <a:p>
            <a:pPr algn="ctr">
              <a:lnSpc>
                <a:spcPts val="3045"/>
              </a:lnSpc>
            </a:pPr>
            <a:r>
              <a:rPr lang="en-US" sz="2343">
                <a:solidFill>
                  <a:srgbClr val="000000"/>
                </a:solidFill>
                <a:latin typeface="Now"/>
                <a:ea typeface="Now"/>
                <a:cs typeface="Now"/>
                <a:sym typeface="Now"/>
              </a:rPr>
              <a:t>• Alur cerita sederhana</a:t>
            </a:r>
          </a:p>
          <a:p>
            <a:pPr algn="ctr">
              <a:lnSpc>
                <a:spcPts val="3045"/>
              </a:lnSpc>
            </a:pPr>
            <a:r>
              <a:rPr lang="en-US" sz="2343">
                <a:solidFill>
                  <a:srgbClr val="000000"/>
                </a:solidFill>
                <a:latin typeface="Now"/>
                <a:ea typeface="Now"/>
                <a:cs typeface="Now"/>
                <a:sym typeface="Now"/>
              </a:rPr>
              <a:t>• Dibaca sekali duduk</a:t>
            </a:r>
          </a:p>
        </p:txBody>
      </p:sp>
      <p:sp>
        <p:nvSpPr>
          <p:cNvPr id="14" name="Freeform 14"/>
          <p:cNvSpPr/>
          <p:nvPr/>
        </p:nvSpPr>
        <p:spPr>
          <a:xfrm rot="-1076280">
            <a:off x="539201" y="8912714"/>
            <a:ext cx="1737941" cy="993610"/>
          </a:xfrm>
          <a:custGeom>
            <a:avLst/>
            <a:gdLst/>
            <a:ahLst/>
            <a:cxnLst/>
            <a:rect l="l" t="t" r="r" b="b"/>
            <a:pathLst>
              <a:path w="1737941" h="993610">
                <a:moveTo>
                  <a:pt x="0" y="0"/>
                </a:moveTo>
                <a:lnTo>
                  <a:pt x="1737941" y="0"/>
                </a:lnTo>
                <a:lnTo>
                  <a:pt x="1737941" y="993610"/>
                </a:lnTo>
                <a:lnTo>
                  <a:pt x="0" y="993610"/>
                </a:lnTo>
                <a:lnTo>
                  <a:pt x="0" y="0"/>
                </a:lnTo>
                <a:close/>
              </a:path>
            </a:pathLst>
          </a:custGeom>
          <a:blipFill>
            <a:blip>
              <a:extLst>
                <a:ext uri="{96DAC541-7B7A-43D3-8B79-37D633B846F1}">
                  <asvg:svgBlip xmlns:asvg="http://schemas.microsoft.com/office/drawing/2016/SVG/main" r:embed="rId7"/>
                </a:ext>
              </a:extLst>
            </a:blip>
            <a:stretch>
              <a:fillRect l="-34395" r="-34396"/>
            </a:stretch>
          </a:blipFill>
        </p:spPr>
      </p:sp>
      <p:sp>
        <p:nvSpPr>
          <p:cNvPr id="15" name="TextBox 15"/>
          <p:cNvSpPr txBox="1"/>
          <p:nvPr/>
        </p:nvSpPr>
        <p:spPr>
          <a:xfrm>
            <a:off x="12766672" y="5824061"/>
            <a:ext cx="3762165" cy="3056334"/>
          </a:xfrm>
          <a:prstGeom prst="rect">
            <a:avLst/>
          </a:prstGeom>
        </p:spPr>
        <p:txBody>
          <a:bodyPr lIns="0" tIns="0" rIns="0" bIns="0" rtlCol="0" anchor="t">
            <a:spAutoFit/>
          </a:bodyPr>
          <a:lstStyle/>
          <a:p>
            <a:pPr algn="ctr">
              <a:lnSpc>
                <a:spcPts val="3045"/>
              </a:lnSpc>
            </a:pPr>
            <a:r>
              <a:rPr lang="en-US" sz="2343">
                <a:solidFill>
                  <a:srgbClr val="000000"/>
                </a:solidFill>
                <a:latin typeface="Now"/>
                <a:ea typeface="Now"/>
                <a:cs typeface="Now"/>
                <a:sym typeface="Now"/>
              </a:rPr>
              <a:t>• Panjang (100+ halaman)</a:t>
            </a:r>
          </a:p>
          <a:p>
            <a:pPr algn="ctr">
              <a:lnSpc>
                <a:spcPts val="3045"/>
              </a:lnSpc>
            </a:pPr>
            <a:r>
              <a:rPr lang="en-US" sz="2343">
                <a:solidFill>
                  <a:srgbClr val="000000"/>
                </a:solidFill>
                <a:latin typeface="Now"/>
                <a:ea typeface="Now"/>
                <a:cs typeface="Now"/>
                <a:sym typeface="Now"/>
              </a:rPr>
              <a:t>• Banyak konflik dan subplot</a:t>
            </a:r>
          </a:p>
          <a:p>
            <a:pPr algn="ctr">
              <a:lnSpc>
                <a:spcPts val="3045"/>
              </a:lnSpc>
            </a:pPr>
            <a:r>
              <a:rPr lang="en-US" sz="2343">
                <a:solidFill>
                  <a:srgbClr val="000000"/>
                </a:solidFill>
                <a:latin typeface="Now"/>
                <a:ea typeface="Now"/>
                <a:cs typeface="Now"/>
                <a:sym typeface="Now"/>
              </a:rPr>
              <a:t>• Karakter lebih kompleks</a:t>
            </a:r>
          </a:p>
          <a:p>
            <a:pPr algn="ctr">
              <a:lnSpc>
                <a:spcPts val="3045"/>
              </a:lnSpc>
            </a:pPr>
            <a:r>
              <a:rPr lang="en-US" sz="2343">
                <a:solidFill>
                  <a:srgbClr val="000000"/>
                </a:solidFill>
                <a:latin typeface="Now"/>
                <a:ea typeface="Now"/>
                <a:cs typeface="Now"/>
                <a:sym typeface="Now"/>
              </a:rPr>
              <a:t>• Alur cerita berlapis</a:t>
            </a:r>
          </a:p>
          <a:p>
            <a:pPr algn="ctr">
              <a:lnSpc>
                <a:spcPts val="3045"/>
              </a:lnSpc>
            </a:pPr>
            <a:r>
              <a:rPr lang="en-US" sz="2343">
                <a:solidFill>
                  <a:srgbClr val="000000"/>
                </a:solidFill>
                <a:latin typeface="Now"/>
                <a:ea typeface="Now"/>
                <a:cs typeface="Now"/>
                <a:sym typeface="Now"/>
              </a:rPr>
              <a:t>• Dibaca dalam waktu lama</a:t>
            </a:r>
          </a:p>
        </p:txBody>
      </p:sp>
      <p:sp>
        <p:nvSpPr>
          <p:cNvPr id="16" name="TextBox 16"/>
          <p:cNvSpPr txBox="1"/>
          <p:nvPr/>
        </p:nvSpPr>
        <p:spPr>
          <a:xfrm>
            <a:off x="12585697" y="4101608"/>
            <a:ext cx="4073157" cy="1151334"/>
          </a:xfrm>
          <a:prstGeom prst="rect">
            <a:avLst/>
          </a:prstGeom>
        </p:spPr>
        <p:txBody>
          <a:bodyPr lIns="0" tIns="0" rIns="0" bIns="0" rtlCol="0" anchor="t">
            <a:spAutoFit/>
          </a:bodyPr>
          <a:lstStyle/>
          <a:p>
            <a:pPr algn="ctr">
              <a:lnSpc>
                <a:spcPts val="3045"/>
              </a:lnSpc>
            </a:pPr>
            <a:r>
              <a:rPr lang="en-US" sz="2343">
                <a:solidFill>
                  <a:srgbClr val="000000"/>
                </a:solidFill>
                <a:latin typeface="Now"/>
                <a:ea typeface="Now"/>
                <a:cs typeface="Now"/>
                <a:sym typeface="Now"/>
              </a:rPr>
              <a:t>Novel adalah karya prosa fiksi yang panjang dan kompleks.</a:t>
            </a:r>
          </a:p>
        </p:txBody>
      </p:sp>
      <p:sp>
        <p:nvSpPr>
          <p:cNvPr id="17" name="TextBox 17"/>
          <p:cNvSpPr txBox="1"/>
          <p:nvPr/>
        </p:nvSpPr>
        <p:spPr>
          <a:xfrm>
            <a:off x="1606201" y="4101608"/>
            <a:ext cx="4073157" cy="1151334"/>
          </a:xfrm>
          <a:prstGeom prst="rect">
            <a:avLst/>
          </a:prstGeom>
        </p:spPr>
        <p:txBody>
          <a:bodyPr lIns="0" tIns="0" rIns="0" bIns="0" rtlCol="0" anchor="t">
            <a:spAutoFit/>
          </a:bodyPr>
          <a:lstStyle/>
          <a:p>
            <a:pPr algn="ctr">
              <a:lnSpc>
                <a:spcPts val="3045"/>
              </a:lnSpc>
            </a:pPr>
            <a:r>
              <a:rPr lang="en-US" sz="2343">
                <a:solidFill>
                  <a:srgbClr val="000000"/>
                </a:solidFill>
                <a:latin typeface="Now"/>
                <a:ea typeface="Now"/>
                <a:cs typeface="Now"/>
                <a:sym typeface="Now"/>
              </a:rPr>
              <a:t>Cerpen adalah cerita pendek yang ringkas dan padat.</a:t>
            </a:r>
          </a:p>
        </p:txBody>
      </p:sp>
      <p:sp>
        <p:nvSpPr>
          <p:cNvPr id="18" name="TextBox 18"/>
          <p:cNvSpPr txBox="1"/>
          <p:nvPr/>
        </p:nvSpPr>
        <p:spPr>
          <a:xfrm>
            <a:off x="1701603" y="2779443"/>
            <a:ext cx="3773776" cy="546097"/>
          </a:xfrm>
          <a:prstGeom prst="rect">
            <a:avLst/>
          </a:prstGeom>
        </p:spPr>
        <p:txBody>
          <a:bodyPr lIns="0" tIns="0" rIns="0" bIns="0" rtlCol="0" anchor="t">
            <a:spAutoFit/>
          </a:bodyPr>
          <a:lstStyle/>
          <a:p>
            <a:pPr algn="ctr">
              <a:lnSpc>
                <a:spcPts val="4400"/>
              </a:lnSpc>
            </a:pPr>
            <a:r>
              <a:rPr lang="en-US" sz="4000" b="1">
                <a:solidFill>
                  <a:srgbClr val="000000"/>
                </a:solidFill>
                <a:latin typeface="Now Bold"/>
                <a:ea typeface="Now Bold"/>
                <a:cs typeface="Now Bold"/>
                <a:sym typeface="Now Bold"/>
              </a:rPr>
              <a:t>Cerpen</a:t>
            </a:r>
          </a:p>
        </p:txBody>
      </p:sp>
      <p:sp>
        <p:nvSpPr>
          <p:cNvPr id="19" name="TextBox 19"/>
          <p:cNvSpPr txBox="1"/>
          <p:nvPr/>
        </p:nvSpPr>
        <p:spPr>
          <a:xfrm>
            <a:off x="7211368" y="2779443"/>
            <a:ext cx="3762165" cy="1098547"/>
          </a:xfrm>
          <a:prstGeom prst="rect">
            <a:avLst/>
          </a:prstGeom>
        </p:spPr>
        <p:txBody>
          <a:bodyPr lIns="0" tIns="0" rIns="0" bIns="0" rtlCol="0" anchor="t">
            <a:spAutoFit/>
          </a:bodyPr>
          <a:lstStyle/>
          <a:p>
            <a:pPr algn="ctr">
              <a:lnSpc>
                <a:spcPts val="4400"/>
              </a:lnSpc>
            </a:pPr>
            <a:r>
              <a:rPr lang="en-US" sz="4000" b="1">
                <a:solidFill>
                  <a:srgbClr val="000000"/>
                </a:solidFill>
                <a:latin typeface="Now Bold"/>
                <a:ea typeface="Now Bold"/>
                <a:cs typeface="Now Bold"/>
                <a:sym typeface="Now Bold"/>
              </a:rPr>
              <a:t>Perbedaan Utama</a:t>
            </a:r>
          </a:p>
        </p:txBody>
      </p:sp>
      <p:sp>
        <p:nvSpPr>
          <p:cNvPr id="20" name="TextBox 20"/>
          <p:cNvSpPr txBox="1"/>
          <p:nvPr/>
        </p:nvSpPr>
        <p:spPr>
          <a:xfrm>
            <a:off x="12711951" y="2779443"/>
            <a:ext cx="3762165" cy="546097"/>
          </a:xfrm>
          <a:prstGeom prst="rect">
            <a:avLst/>
          </a:prstGeom>
        </p:spPr>
        <p:txBody>
          <a:bodyPr lIns="0" tIns="0" rIns="0" bIns="0" rtlCol="0" anchor="t">
            <a:spAutoFit/>
          </a:bodyPr>
          <a:lstStyle/>
          <a:p>
            <a:pPr algn="ctr">
              <a:lnSpc>
                <a:spcPts val="4400"/>
              </a:lnSpc>
            </a:pPr>
            <a:r>
              <a:rPr lang="en-US" sz="4000" b="1">
                <a:solidFill>
                  <a:srgbClr val="000000"/>
                </a:solidFill>
                <a:latin typeface="Now Bold"/>
                <a:ea typeface="Now Bold"/>
                <a:cs typeface="Now Bold"/>
                <a:sym typeface="Now Bold"/>
              </a:rPr>
              <a:t>Novel</a:t>
            </a:r>
          </a:p>
        </p:txBody>
      </p:sp>
    </p:spTree>
  </p:cSld>
  <p:clrMapOvr>
    <a:masterClrMapping/>
  </p:clrMapOvr>
  <p:transition>
    <p:fade/>
  </p:transition>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BD96"/>
        </a:solidFill>
        <a:effectLst/>
      </p:bgPr>
    </p:bg>
    <p:spTree>
      <p:nvGrpSpPr>
        <p:cNvPr id="1" name=""/>
        <p:cNvGrpSpPr/>
        <p:nvPr/>
      </p:nvGrpSpPr>
      <p:grpSpPr>
        <a:xfrm>
          <a:off x="0" y="0"/>
          <a:ext cx="0" cy="0"/>
          <a:chOff x="0" y="0"/>
          <a:chExt cx="0" cy="0"/>
        </a:xfrm>
      </p:grpSpPr>
      <p:grpSp>
        <p:nvGrpSpPr>
          <p:cNvPr id="2" name="Group 2"/>
          <p:cNvGrpSpPr/>
          <p:nvPr/>
        </p:nvGrpSpPr>
        <p:grpSpPr>
          <a:xfrm>
            <a:off x="9919011" y="2109664"/>
            <a:ext cx="7000608" cy="1345330"/>
            <a:chOff x="0" y="0"/>
            <a:chExt cx="9334144" cy="1793773"/>
          </a:xfrm>
        </p:grpSpPr>
        <p:sp>
          <p:nvSpPr>
            <p:cNvPr id="3" name="Freeform 3"/>
            <p:cNvSpPr/>
            <p:nvPr/>
          </p:nvSpPr>
          <p:spPr>
            <a:xfrm>
              <a:off x="0" y="0"/>
              <a:ext cx="9334246" cy="1793875"/>
            </a:xfrm>
            <a:custGeom>
              <a:avLst/>
              <a:gdLst/>
              <a:ahLst/>
              <a:cxnLst/>
              <a:rect l="l" t="t" r="r" b="b"/>
              <a:pathLst>
                <a:path w="9334246" h="1793875">
                  <a:moveTo>
                    <a:pt x="9119870" y="1793748"/>
                  </a:moveTo>
                  <a:lnTo>
                    <a:pt x="214376" y="1793748"/>
                  </a:lnTo>
                  <a:cubicBezTo>
                    <a:pt x="96266" y="1793748"/>
                    <a:pt x="0" y="1697482"/>
                    <a:pt x="0" y="1579499"/>
                  </a:cubicBezTo>
                  <a:lnTo>
                    <a:pt x="0" y="214376"/>
                  </a:lnTo>
                  <a:cubicBezTo>
                    <a:pt x="0" y="96266"/>
                    <a:pt x="96266" y="0"/>
                    <a:pt x="214376" y="0"/>
                  </a:cubicBezTo>
                  <a:lnTo>
                    <a:pt x="9119870" y="0"/>
                  </a:lnTo>
                  <a:cubicBezTo>
                    <a:pt x="9237980" y="0"/>
                    <a:pt x="9334246" y="96266"/>
                    <a:pt x="9334246" y="214376"/>
                  </a:cubicBezTo>
                  <a:lnTo>
                    <a:pt x="9334246" y="1579499"/>
                  </a:lnTo>
                  <a:cubicBezTo>
                    <a:pt x="9334246" y="1697609"/>
                    <a:pt x="9237980" y="1793875"/>
                    <a:pt x="9119870" y="1793875"/>
                  </a:cubicBezTo>
                  <a:close/>
                </a:path>
              </a:pathLst>
            </a:custGeom>
            <a:solidFill>
              <a:srgbClr val="E28B7A"/>
            </a:solidFill>
          </p:spPr>
        </p:sp>
      </p:grpSp>
      <p:sp>
        <p:nvSpPr>
          <p:cNvPr id="4" name="TextBox 4"/>
          <p:cNvSpPr txBox="1"/>
          <p:nvPr/>
        </p:nvSpPr>
        <p:spPr>
          <a:xfrm>
            <a:off x="10386355" y="2545490"/>
            <a:ext cx="5976137" cy="445427"/>
          </a:xfrm>
          <a:prstGeom prst="rect">
            <a:avLst/>
          </a:prstGeom>
        </p:spPr>
        <p:txBody>
          <a:bodyPr lIns="0" tIns="0" rIns="0" bIns="0" rtlCol="0" anchor="t">
            <a:spAutoFit/>
          </a:bodyPr>
          <a:lstStyle/>
          <a:p>
            <a:pPr algn="l">
              <a:lnSpc>
                <a:spcPts val="3516"/>
              </a:lnSpc>
            </a:pPr>
            <a:r>
              <a:rPr lang="en-US" sz="3197">
                <a:solidFill>
                  <a:srgbClr val="000000"/>
                </a:solidFill>
                <a:latin typeface="Nourd"/>
                <a:ea typeface="Nourd"/>
                <a:cs typeface="Nourd"/>
                <a:sym typeface="Nourd"/>
              </a:rPr>
              <a:t>Tema</a:t>
            </a:r>
          </a:p>
        </p:txBody>
      </p:sp>
      <p:grpSp>
        <p:nvGrpSpPr>
          <p:cNvPr id="5" name="Group 5"/>
          <p:cNvGrpSpPr/>
          <p:nvPr/>
        </p:nvGrpSpPr>
        <p:grpSpPr>
          <a:xfrm>
            <a:off x="9919011" y="3855434"/>
            <a:ext cx="7000608" cy="1345330"/>
            <a:chOff x="0" y="0"/>
            <a:chExt cx="9334144" cy="1793773"/>
          </a:xfrm>
        </p:grpSpPr>
        <p:sp>
          <p:nvSpPr>
            <p:cNvPr id="6" name="Freeform 6"/>
            <p:cNvSpPr/>
            <p:nvPr/>
          </p:nvSpPr>
          <p:spPr>
            <a:xfrm>
              <a:off x="0" y="0"/>
              <a:ext cx="9334246" cy="1793875"/>
            </a:xfrm>
            <a:custGeom>
              <a:avLst/>
              <a:gdLst/>
              <a:ahLst/>
              <a:cxnLst/>
              <a:rect l="l" t="t" r="r" b="b"/>
              <a:pathLst>
                <a:path w="9334246" h="1793875">
                  <a:moveTo>
                    <a:pt x="9119870" y="1793748"/>
                  </a:moveTo>
                  <a:lnTo>
                    <a:pt x="214376" y="1793748"/>
                  </a:lnTo>
                  <a:cubicBezTo>
                    <a:pt x="96266" y="1793748"/>
                    <a:pt x="0" y="1697482"/>
                    <a:pt x="0" y="1579499"/>
                  </a:cubicBezTo>
                  <a:lnTo>
                    <a:pt x="0" y="214376"/>
                  </a:lnTo>
                  <a:cubicBezTo>
                    <a:pt x="0" y="96266"/>
                    <a:pt x="96266" y="0"/>
                    <a:pt x="214376" y="0"/>
                  </a:cubicBezTo>
                  <a:lnTo>
                    <a:pt x="9119870" y="0"/>
                  </a:lnTo>
                  <a:cubicBezTo>
                    <a:pt x="9237980" y="0"/>
                    <a:pt x="9334246" y="96266"/>
                    <a:pt x="9334246" y="214376"/>
                  </a:cubicBezTo>
                  <a:lnTo>
                    <a:pt x="9334246" y="1579499"/>
                  </a:lnTo>
                  <a:cubicBezTo>
                    <a:pt x="9334246" y="1697609"/>
                    <a:pt x="9237980" y="1793875"/>
                    <a:pt x="9119870" y="1793875"/>
                  </a:cubicBezTo>
                  <a:close/>
                </a:path>
              </a:pathLst>
            </a:custGeom>
            <a:solidFill>
              <a:srgbClr val="E28B7A"/>
            </a:solidFill>
          </p:spPr>
        </p:sp>
      </p:grpSp>
      <p:sp>
        <p:nvSpPr>
          <p:cNvPr id="7" name="TextBox 7"/>
          <p:cNvSpPr txBox="1"/>
          <p:nvPr/>
        </p:nvSpPr>
        <p:spPr>
          <a:xfrm>
            <a:off x="10386355" y="4291251"/>
            <a:ext cx="5976137" cy="445427"/>
          </a:xfrm>
          <a:prstGeom prst="rect">
            <a:avLst/>
          </a:prstGeom>
        </p:spPr>
        <p:txBody>
          <a:bodyPr lIns="0" tIns="0" rIns="0" bIns="0" rtlCol="0" anchor="t">
            <a:spAutoFit/>
          </a:bodyPr>
          <a:lstStyle/>
          <a:p>
            <a:pPr algn="l">
              <a:lnSpc>
                <a:spcPts val="3516"/>
              </a:lnSpc>
            </a:pPr>
            <a:r>
              <a:rPr lang="en-US" sz="3197">
                <a:solidFill>
                  <a:srgbClr val="000000"/>
                </a:solidFill>
                <a:latin typeface="Nourd"/>
                <a:ea typeface="Nourd"/>
                <a:cs typeface="Nourd"/>
                <a:sym typeface="Nourd"/>
              </a:rPr>
              <a:t>Alur/Plot</a:t>
            </a:r>
          </a:p>
        </p:txBody>
      </p:sp>
      <p:grpSp>
        <p:nvGrpSpPr>
          <p:cNvPr id="8" name="Group 8"/>
          <p:cNvGrpSpPr/>
          <p:nvPr/>
        </p:nvGrpSpPr>
        <p:grpSpPr>
          <a:xfrm>
            <a:off x="9919011" y="5601205"/>
            <a:ext cx="7000608" cy="1345330"/>
            <a:chOff x="0" y="0"/>
            <a:chExt cx="9334144" cy="1793773"/>
          </a:xfrm>
        </p:grpSpPr>
        <p:sp>
          <p:nvSpPr>
            <p:cNvPr id="9" name="Freeform 9"/>
            <p:cNvSpPr/>
            <p:nvPr/>
          </p:nvSpPr>
          <p:spPr>
            <a:xfrm>
              <a:off x="0" y="0"/>
              <a:ext cx="9334246" cy="1793875"/>
            </a:xfrm>
            <a:custGeom>
              <a:avLst/>
              <a:gdLst/>
              <a:ahLst/>
              <a:cxnLst/>
              <a:rect l="l" t="t" r="r" b="b"/>
              <a:pathLst>
                <a:path w="9334246" h="1793875">
                  <a:moveTo>
                    <a:pt x="9119870" y="1793748"/>
                  </a:moveTo>
                  <a:lnTo>
                    <a:pt x="214376" y="1793748"/>
                  </a:lnTo>
                  <a:cubicBezTo>
                    <a:pt x="96266" y="1793748"/>
                    <a:pt x="0" y="1697482"/>
                    <a:pt x="0" y="1579499"/>
                  </a:cubicBezTo>
                  <a:lnTo>
                    <a:pt x="0" y="214376"/>
                  </a:lnTo>
                  <a:cubicBezTo>
                    <a:pt x="0" y="96266"/>
                    <a:pt x="96266" y="0"/>
                    <a:pt x="214376" y="0"/>
                  </a:cubicBezTo>
                  <a:lnTo>
                    <a:pt x="9119870" y="0"/>
                  </a:lnTo>
                  <a:cubicBezTo>
                    <a:pt x="9237980" y="0"/>
                    <a:pt x="9334246" y="96266"/>
                    <a:pt x="9334246" y="214376"/>
                  </a:cubicBezTo>
                  <a:lnTo>
                    <a:pt x="9334246" y="1579499"/>
                  </a:lnTo>
                  <a:cubicBezTo>
                    <a:pt x="9334246" y="1697609"/>
                    <a:pt x="9237980" y="1793875"/>
                    <a:pt x="9119870" y="1793875"/>
                  </a:cubicBezTo>
                  <a:close/>
                </a:path>
              </a:pathLst>
            </a:custGeom>
            <a:solidFill>
              <a:srgbClr val="E28B7A"/>
            </a:solidFill>
          </p:spPr>
        </p:sp>
      </p:grpSp>
      <p:sp>
        <p:nvSpPr>
          <p:cNvPr id="10" name="TextBox 10"/>
          <p:cNvSpPr txBox="1"/>
          <p:nvPr/>
        </p:nvSpPr>
        <p:spPr>
          <a:xfrm>
            <a:off x="10386355" y="6037021"/>
            <a:ext cx="5976137" cy="445427"/>
          </a:xfrm>
          <a:prstGeom prst="rect">
            <a:avLst/>
          </a:prstGeom>
        </p:spPr>
        <p:txBody>
          <a:bodyPr lIns="0" tIns="0" rIns="0" bIns="0" rtlCol="0" anchor="t">
            <a:spAutoFit/>
          </a:bodyPr>
          <a:lstStyle/>
          <a:p>
            <a:pPr algn="l">
              <a:lnSpc>
                <a:spcPts val="3516"/>
              </a:lnSpc>
            </a:pPr>
            <a:r>
              <a:rPr lang="en-US" sz="3197">
                <a:solidFill>
                  <a:srgbClr val="000000"/>
                </a:solidFill>
                <a:latin typeface="Nourd"/>
                <a:ea typeface="Nourd"/>
                <a:cs typeface="Nourd"/>
                <a:sym typeface="Nourd"/>
              </a:rPr>
              <a:t>Tokoh dan Penokohan</a:t>
            </a:r>
          </a:p>
        </p:txBody>
      </p:sp>
      <p:grpSp>
        <p:nvGrpSpPr>
          <p:cNvPr id="11" name="Group 11"/>
          <p:cNvGrpSpPr/>
          <p:nvPr/>
        </p:nvGrpSpPr>
        <p:grpSpPr>
          <a:xfrm>
            <a:off x="9919011" y="7346966"/>
            <a:ext cx="7000608" cy="1345330"/>
            <a:chOff x="0" y="0"/>
            <a:chExt cx="9334144" cy="1793773"/>
          </a:xfrm>
        </p:grpSpPr>
        <p:sp>
          <p:nvSpPr>
            <p:cNvPr id="12" name="Freeform 12"/>
            <p:cNvSpPr/>
            <p:nvPr/>
          </p:nvSpPr>
          <p:spPr>
            <a:xfrm>
              <a:off x="0" y="0"/>
              <a:ext cx="9334246" cy="1793875"/>
            </a:xfrm>
            <a:custGeom>
              <a:avLst/>
              <a:gdLst/>
              <a:ahLst/>
              <a:cxnLst/>
              <a:rect l="l" t="t" r="r" b="b"/>
              <a:pathLst>
                <a:path w="9334246" h="1793875">
                  <a:moveTo>
                    <a:pt x="9119870" y="1793748"/>
                  </a:moveTo>
                  <a:lnTo>
                    <a:pt x="214376" y="1793748"/>
                  </a:lnTo>
                  <a:cubicBezTo>
                    <a:pt x="96266" y="1793748"/>
                    <a:pt x="0" y="1697482"/>
                    <a:pt x="0" y="1579499"/>
                  </a:cubicBezTo>
                  <a:lnTo>
                    <a:pt x="0" y="214376"/>
                  </a:lnTo>
                  <a:cubicBezTo>
                    <a:pt x="0" y="96266"/>
                    <a:pt x="96266" y="0"/>
                    <a:pt x="214376" y="0"/>
                  </a:cubicBezTo>
                  <a:lnTo>
                    <a:pt x="9119870" y="0"/>
                  </a:lnTo>
                  <a:cubicBezTo>
                    <a:pt x="9237980" y="0"/>
                    <a:pt x="9334246" y="96266"/>
                    <a:pt x="9334246" y="214376"/>
                  </a:cubicBezTo>
                  <a:lnTo>
                    <a:pt x="9334246" y="1579499"/>
                  </a:lnTo>
                  <a:cubicBezTo>
                    <a:pt x="9334246" y="1697609"/>
                    <a:pt x="9237980" y="1793875"/>
                    <a:pt x="9119870" y="1793875"/>
                  </a:cubicBezTo>
                  <a:close/>
                </a:path>
              </a:pathLst>
            </a:custGeom>
            <a:solidFill>
              <a:srgbClr val="E48D7A"/>
            </a:solidFill>
          </p:spPr>
        </p:sp>
      </p:grpSp>
      <p:sp>
        <p:nvSpPr>
          <p:cNvPr id="13" name="TextBox 13"/>
          <p:cNvSpPr txBox="1"/>
          <p:nvPr/>
        </p:nvSpPr>
        <p:spPr>
          <a:xfrm>
            <a:off x="10386355" y="7782792"/>
            <a:ext cx="5976137" cy="445427"/>
          </a:xfrm>
          <a:prstGeom prst="rect">
            <a:avLst/>
          </a:prstGeom>
        </p:spPr>
        <p:txBody>
          <a:bodyPr lIns="0" tIns="0" rIns="0" bIns="0" rtlCol="0" anchor="t">
            <a:spAutoFit/>
          </a:bodyPr>
          <a:lstStyle/>
          <a:p>
            <a:pPr algn="l">
              <a:lnSpc>
                <a:spcPts val="3516"/>
              </a:lnSpc>
            </a:pPr>
            <a:r>
              <a:rPr lang="en-US" sz="3197">
                <a:solidFill>
                  <a:srgbClr val="000000"/>
                </a:solidFill>
                <a:latin typeface="Nourd"/>
                <a:ea typeface="Nourd"/>
                <a:cs typeface="Nourd"/>
                <a:sym typeface="Nourd"/>
              </a:rPr>
              <a:t>Sudut Pandang</a:t>
            </a:r>
          </a:p>
        </p:txBody>
      </p:sp>
      <p:grpSp>
        <p:nvGrpSpPr>
          <p:cNvPr id="14" name="Group 14"/>
          <p:cNvGrpSpPr/>
          <p:nvPr/>
        </p:nvGrpSpPr>
        <p:grpSpPr>
          <a:xfrm>
            <a:off x="1336329" y="2866711"/>
            <a:ext cx="7000732" cy="4803648"/>
            <a:chOff x="0" y="0"/>
            <a:chExt cx="9334310" cy="6404864"/>
          </a:xfrm>
        </p:grpSpPr>
        <p:sp>
          <p:nvSpPr>
            <p:cNvPr id="15" name="Freeform 15"/>
            <p:cNvSpPr/>
            <p:nvPr/>
          </p:nvSpPr>
          <p:spPr>
            <a:xfrm>
              <a:off x="0" y="0"/>
              <a:ext cx="9334373" cy="6404864"/>
            </a:xfrm>
            <a:custGeom>
              <a:avLst/>
              <a:gdLst/>
              <a:ahLst/>
              <a:cxnLst/>
              <a:rect l="l" t="t" r="r" b="b"/>
              <a:pathLst>
                <a:path w="9334373" h="6404864">
                  <a:moveTo>
                    <a:pt x="9334373" y="287274"/>
                  </a:moveTo>
                  <a:lnTo>
                    <a:pt x="9334373" y="5302377"/>
                  </a:lnTo>
                  <a:cubicBezTo>
                    <a:pt x="9334373" y="5461000"/>
                    <a:pt x="9205722" y="5589651"/>
                    <a:pt x="9047099" y="5589651"/>
                  </a:cubicBezTo>
                  <a:lnTo>
                    <a:pt x="1163955" y="5589651"/>
                  </a:lnTo>
                  <a:cubicBezTo>
                    <a:pt x="1258570" y="5868543"/>
                    <a:pt x="1403096" y="6131814"/>
                    <a:pt x="1502664" y="6404864"/>
                  </a:cubicBezTo>
                  <a:cubicBezTo>
                    <a:pt x="1388110" y="6238875"/>
                    <a:pt x="987171" y="5901817"/>
                    <a:pt x="759587" y="5589651"/>
                  </a:cubicBezTo>
                  <a:lnTo>
                    <a:pt x="287274" y="5589651"/>
                  </a:lnTo>
                  <a:cubicBezTo>
                    <a:pt x="128651" y="5589651"/>
                    <a:pt x="0" y="5460873"/>
                    <a:pt x="0" y="5302377"/>
                  </a:cubicBezTo>
                  <a:lnTo>
                    <a:pt x="0" y="287274"/>
                  </a:lnTo>
                  <a:cubicBezTo>
                    <a:pt x="0" y="128651"/>
                    <a:pt x="128651" y="0"/>
                    <a:pt x="287274" y="0"/>
                  </a:cubicBezTo>
                  <a:lnTo>
                    <a:pt x="9047099" y="0"/>
                  </a:lnTo>
                  <a:cubicBezTo>
                    <a:pt x="9205722" y="0"/>
                    <a:pt x="9334373" y="128651"/>
                    <a:pt x="9334373" y="287274"/>
                  </a:cubicBezTo>
                  <a:close/>
                </a:path>
              </a:pathLst>
            </a:custGeom>
            <a:solidFill>
              <a:srgbClr val="E4D4BD"/>
            </a:solidFill>
          </p:spPr>
        </p:sp>
      </p:grpSp>
      <p:sp>
        <p:nvSpPr>
          <p:cNvPr id="16" name="TextBox 16"/>
          <p:cNvSpPr txBox="1"/>
          <p:nvPr/>
        </p:nvSpPr>
        <p:spPr>
          <a:xfrm>
            <a:off x="2074745" y="3521669"/>
            <a:ext cx="5523900" cy="1188539"/>
          </a:xfrm>
          <a:prstGeom prst="rect">
            <a:avLst/>
          </a:prstGeom>
        </p:spPr>
        <p:txBody>
          <a:bodyPr lIns="0" tIns="0" rIns="0" bIns="0" rtlCol="0" anchor="t">
            <a:spAutoFit/>
          </a:bodyPr>
          <a:lstStyle/>
          <a:p>
            <a:pPr algn="ctr">
              <a:lnSpc>
                <a:spcPts val="4769"/>
              </a:lnSpc>
            </a:pPr>
            <a:r>
              <a:rPr lang="en-US" sz="4334" b="1">
                <a:solidFill>
                  <a:srgbClr val="3E3029"/>
                </a:solidFill>
                <a:latin typeface="Nourd Bold"/>
                <a:ea typeface="Nourd Bold"/>
                <a:cs typeface="Nourd Bold"/>
                <a:sym typeface="Nourd Bold"/>
              </a:rPr>
              <a:t>Unsur Intrinsik Cerpen</a:t>
            </a:r>
          </a:p>
        </p:txBody>
      </p:sp>
      <p:sp>
        <p:nvSpPr>
          <p:cNvPr id="17" name="TextBox 17"/>
          <p:cNvSpPr txBox="1"/>
          <p:nvPr/>
        </p:nvSpPr>
        <p:spPr>
          <a:xfrm>
            <a:off x="2074745" y="4896002"/>
            <a:ext cx="5523900" cy="1714814"/>
          </a:xfrm>
          <a:prstGeom prst="rect">
            <a:avLst/>
          </a:prstGeom>
        </p:spPr>
        <p:txBody>
          <a:bodyPr lIns="0" tIns="0" rIns="0" bIns="0" rtlCol="0" anchor="t">
            <a:spAutoFit/>
          </a:bodyPr>
          <a:lstStyle/>
          <a:p>
            <a:pPr algn="ctr">
              <a:lnSpc>
                <a:spcPts val="3380"/>
              </a:lnSpc>
            </a:pPr>
            <a:r>
              <a:rPr lang="en-US" sz="2600">
                <a:solidFill>
                  <a:srgbClr val="3E3029"/>
                </a:solidFill>
                <a:latin typeface="Nourd"/>
                <a:ea typeface="Nourd"/>
                <a:cs typeface="Nourd"/>
                <a:sym typeface="Nourd"/>
              </a:rPr>
              <a:t>Unsur intrinsik adalah elemen-elemen yang membangun cerita dari dalam. Berikut adalah beberapa unsur intrinsik penting dalam cerpen:</a:t>
            </a:r>
          </a:p>
        </p:txBody>
      </p:sp>
    </p:spTree>
  </p:cSld>
  <p:clrMapOvr>
    <a:masterClrMapping/>
  </p:clrMapOvr>
  <p:transition>
    <p:fade/>
  </p:transition>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BD96"/>
        </a:solidFill>
        <a:effectLst/>
      </p:bgPr>
    </p:bg>
    <p:spTree>
      <p:nvGrpSpPr>
        <p:cNvPr id="1" name=""/>
        <p:cNvGrpSpPr/>
        <p:nvPr/>
      </p:nvGrpSpPr>
      <p:grpSpPr>
        <a:xfrm>
          <a:off x="0" y="0"/>
          <a:ext cx="0" cy="0"/>
          <a:chOff x="0" y="0"/>
          <a:chExt cx="0" cy="0"/>
        </a:xfrm>
      </p:grpSpPr>
      <p:grpSp>
        <p:nvGrpSpPr>
          <p:cNvPr id="2" name="Group 2"/>
          <p:cNvGrpSpPr/>
          <p:nvPr/>
        </p:nvGrpSpPr>
        <p:grpSpPr>
          <a:xfrm>
            <a:off x="9919011" y="2109664"/>
            <a:ext cx="7000608" cy="1345330"/>
            <a:chOff x="0" y="0"/>
            <a:chExt cx="9334144" cy="1793773"/>
          </a:xfrm>
        </p:grpSpPr>
        <p:sp>
          <p:nvSpPr>
            <p:cNvPr id="3" name="Freeform 3"/>
            <p:cNvSpPr/>
            <p:nvPr/>
          </p:nvSpPr>
          <p:spPr>
            <a:xfrm>
              <a:off x="0" y="0"/>
              <a:ext cx="9334246" cy="1793875"/>
            </a:xfrm>
            <a:custGeom>
              <a:avLst/>
              <a:gdLst/>
              <a:ahLst/>
              <a:cxnLst/>
              <a:rect l="l" t="t" r="r" b="b"/>
              <a:pathLst>
                <a:path w="9334246" h="1793875">
                  <a:moveTo>
                    <a:pt x="9119870" y="1793748"/>
                  </a:moveTo>
                  <a:lnTo>
                    <a:pt x="214376" y="1793748"/>
                  </a:lnTo>
                  <a:cubicBezTo>
                    <a:pt x="96266" y="1793748"/>
                    <a:pt x="0" y="1697482"/>
                    <a:pt x="0" y="1579499"/>
                  </a:cubicBezTo>
                  <a:lnTo>
                    <a:pt x="0" y="214376"/>
                  </a:lnTo>
                  <a:cubicBezTo>
                    <a:pt x="0" y="96266"/>
                    <a:pt x="96266" y="0"/>
                    <a:pt x="214376" y="0"/>
                  </a:cubicBezTo>
                  <a:lnTo>
                    <a:pt x="9119870" y="0"/>
                  </a:lnTo>
                  <a:cubicBezTo>
                    <a:pt x="9237980" y="0"/>
                    <a:pt x="9334246" y="96266"/>
                    <a:pt x="9334246" y="214376"/>
                  </a:cubicBezTo>
                  <a:lnTo>
                    <a:pt x="9334246" y="1579499"/>
                  </a:lnTo>
                  <a:cubicBezTo>
                    <a:pt x="9334246" y="1697609"/>
                    <a:pt x="9237980" y="1793875"/>
                    <a:pt x="9119870" y="1793875"/>
                  </a:cubicBezTo>
                  <a:close/>
                </a:path>
              </a:pathLst>
            </a:custGeom>
            <a:solidFill>
              <a:srgbClr val="E28B7A"/>
            </a:solidFill>
          </p:spPr>
        </p:sp>
      </p:grpSp>
      <p:sp>
        <p:nvSpPr>
          <p:cNvPr id="4" name="TextBox 4"/>
          <p:cNvSpPr txBox="1"/>
          <p:nvPr/>
        </p:nvSpPr>
        <p:spPr>
          <a:xfrm>
            <a:off x="10386355" y="2545490"/>
            <a:ext cx="5976137" cy="445427"/>
          </a:xfrm>
          <a:prstGeom prst="rect">
            <a:avLst/>
          </a:prstGeom>
        </p:spPr>
        <p:txBody>
          <a:bodyPr lIns="0" tIns="0" rIns="0" bIns="0" rtlCol="0" anchor="t">
            <a:spAutoFit/>
          </a:bodyPr>
          <a:lstStyle/>
          <a:p>
            <a:pPr algn="l">
              <a:lnSpc>
                <a:spcPts val="3516"/>
              </a:lnSpc>
            </a:pPr>
            <a:r>
              <a:rPr lang="en-US" sz="3197">
                <a:solidFill>
                  <a:srgbClr val="000000"/>
                </a:solidFill>
                <a:latin typeface="Nourd"/>
                <a:ea typeface="Nourd"/>
                <a:cs typeface="Nourd"/>
                <a:sym typeface="Nourd"/>
              </a:rPr>
              <a:t>Latar/Setting</a:t>
            </a:r>
          </a:p>
        </p:txBody>
      </p:sp>
      <p:grpSp>
        <p:nvGrpSpPr>
          <p:cNvPr id="5" name="Group 5"/>
          <p:cNvGrpSpPr/>
          <p:nvPr/>
        </p:nvGrpSpPr>
        <p:grpSpPr>
          <a:xfrm>
            <a:off x="9919011" y="3855434"/>
            <a:ext cx="7000608" cy="1345330"/>
            <a:chOff x="0" y="0"/>
            <a:chExt cx="9334144" cy="1793773"/>
          </a:xfrm>
        </p:grpSpPr>
        <p:sp>
          <p:nvSpPr>
            <p:cNvPr id="6" name="Freeform 6"/>
            <p:cNvSpPr/>
            <p:nvPr/>
          </p:nvSpPr>
          <p:spPr>
            <a:xfrm>
              <a:off x="0" y="0"/>
              <a:ext cx="9334246" cy="1793875"/>
            </a:xfrm>
            <a:custGeom>
              <a:avLst/>
              <a:gdLst/>
              <a:ahLst/>
              <a:cxnLst/>
              <a:rect l="l" t="t" r="r" b="b"/>
              <a:pathLst>
                <a:path w="9334246" h="1793875">
                  <a:moveTo>
                    <a:pt x="9119870" y="1793748"/>
                  </a:moveTo>
                  <a:lnTo>
                    <a:pt x="214376" y="1793748"/>
                  </a:lnTo>
                  <a:cubicBezTo>
                    <a:pt x="96266" y="1793748"/>
                    <a:pt x="0" y="1697482"/>
                    <a:pt x="0" y="1579499"/>
                  </a:cubicBezTo>
                  <a:lnTo>
                    <a:pt x="0" y="214376"/>
                  </a:lnTo>
                  <a:cubicBezTo>
                    <a:pt x="0" y="96266"/>
                    <a:pt x="96266" y="0"/>
                    <a:pt x="214376" y="0"/>
                  </a:cubicBezTo>
                  <a:lnTo>
                    <a:pt x="9119870" y="0"/>
                  </a:lnTo>
                  <a:cubicBezTo>
                    <a:pt x="9237980" y="0"/>
                    <a:pt x="9334246" y="96266"/>
                    <a:pt x="9334246" y="214376"/>
                  </a:cubicBezTo>
                  <a:lnTo>
                    <a:pt x="9334246" y="1579499"/>
                  </a:lnTo>
                  <a:cubicBezTo>
                    <a:pt x="9334246" y="1697609"/>
                    <a:pt x="9237980" y="1793875"/>
                    <a:pt x="9119870" y="1793875"/>
                  </a:cubicBezTo>
                  <a:close/>
                </a:path>
              </a:pathLst>
            </a:custGeom>
            <a:solidFill>
              <a:srgbClr val="E28B7A"/>
            </a:solidFill>
          </p:spPr>
        </p:sp>
      </p:grpSp>
      <p:sp>
        <p:nvSpPr>
          <p:cNvPr id="7" name="TextBox 7"/>
          <p:cNvSpPr txBox="1"/>
          <p:nvPr/>
        </p:nvSpPr>
        <p:spPr>
          <a:xfrm>
            <a:off x="10386355" y="4291251"/>
            <a:ext cx="5976137" cy="445427"/>
          </a:xfrm>
          <a:prstGeom prst="rect">
            <a:avLst/>
          </a:prstGeom>
        </p:spPr>
        <p:txBody>
          <a:bodyPr lIns="0" tIns="0" rIns="0" bIns="0" rtlCol="0" anchor="t">
            <a:spAutoFit/>
          </a:bodyPr>
          <a:lstStyle/>
          <a:p>
            <a:pPr algn="l">
              <a:lnSpc>
                <a:spcPts val="3516"/>
              </a:lnSpc>
            </a:pPr>
            <a:r>
              <a:rPr lang="en-US" sz="3197">
                <a:solidFill>
                  <a:srgbClr val="000000"/>
                </a:solidFill>
                <a:latin typeface="Nourd"/>
                <a:ea typeface="Nourd"/>
                <a:cs typeface="Nourd"/>
                <a:sym typeface="Nourd"/>
              </a:rPr>
              <a:t>Sudut Pandang</a:t>
            </a:r>
          </a:p>
        </p:txBody>
      </p:sp>
      <p:grpSp>
        <p:nvGrpSpPr>
          <p:cNvPr id="8" name="Group 8"/>
          <p:cNvGrpSpPr/>
          <p:nvPr/>
        </p:nvGrpSpPr>
        <p:grpSpPr>
          <a:xfrm>
            <a:off x="9919011" y="5601205"/>
            <a:ext cx="7000608" cy="1345330"/>
            <a:chOff x="0" y="0"/>
            <a:chExt cx="9334144" cy="1793773"/>
          </a:xfrm>
        </p:grpSpPr>
        <p:sp>
          <p:nvSpPr>
            <p:cNvPr id="9" name="Freeform 9"/>
            <p:cNvSpPr/>
            <p:nvPr/>
          </p:nvSpPr>
          <p:spPr>
            <a:xfrm>
              <a:off x="0" y="0"/>
              <a:ext cx="9334246" cy="1793875"/>
            </a:xfrm>
            <a:custGeom>
              <a:avLst/>
              <a:gdLst/>
              <a:ahLst/>
              <a:cxnLst/>
              <a:rect l="l" t="t" r="r" b="b"/>
              <a:pathLst>
                <a:path w="9334246" h="1793875">
                  <a:moveTo>
                    <a:pt x="9119870" y="1793748"/>
                  </a:moveTo>
                  <a:lnTo>
                    <a:pt x="214376" y="1793748"/>
                  </a:lnTo>
                  <a:cubicBezTo>
                    <a:pt x="96266" y="1793748"/>
                    <a:pt x="0" y="1697482"/>
                    <a:pt x="0" y="1579499"/>
                  </a:cubicBezTo>
                  <a:lnTo>
                    <a:pt x="0" y="214376"/>
                  </a:lnTo>
                  <a:cubicBezTo>
                    <a:pt x="0" y="96266"/>
                    <a:pt x="96266" y="0"/>
                    <a:pt x="214376" y="0"/>
                  </a:cubicBezTo>
                  <a:lnTo>
                    <a:pt x="9119870" y="0"/>
                  </a:lnTo>
                  <a:cubicBezTo>
                    <a:pt x="9237980" y="0"/>
                    <a:pt x="9334246" y="96266"/>
                    <a:pt x="9334246" y="214376"/>
                  </a:cubicBezTo>
                  <a:lnTo>
                    <a:pt x="9334246" y="1579499"/>
                  </a:lnTo>
                  <a:cubicBezTo>
                    <a:pt x="9334246" y="1697609"/>
                    <a:pt x="9237980" y="1793875"/>
                    <a:pt x="9119870" y="1793875"/>
                  </a:cubicBezTo>
                  <a:close/>
                </a:path>
              </a:pathLst>
            </a:custGeom>
            <a:solidFill>
              <a:srgbClr val="E28B7A"/>
            </a:solidFill>
          </p:spPr>
        </p:sp>
      </p:grpSp>
      <p:sp>
        <p:nvSpPr>
          <p:cNvPr id="10" name="TextBox 10"/>
          <p:cNvSpPr txBox="1"/>
          <p:nvPr/>
        </p:nvSpPr>
        <p:spPr>
          <a:xfrm>
            <a:off x="10386355" y="6037021"/>
            <a:ext cx="5976137" cy="445427"/>
          </a:xfrm>
          <a:prstGeom prst="rect">
            <a:avLst/>
          </a:prstGeom>
        </p:spPr>
        <p:txBody>
          <a:bodyPr lIns="0" tIns="0" rIns="0" bIns="0" rtlCol="0" anchor="t">
            <a:spAutoFit/>
          </a:bodyPr>
          <a:lstStyle/>
          <a:p>
            <a:pPr algn="l">
              <a:lnSpc>
                <a:spcPts val="3516"/>
              </a:lnSpc>
            </a:pPr>
            <a:r>
              <a:rPr lang="en-US" sz="3197">
                <a:solidFill>
                  <a:srgbClr val="000000"/>
                </a:solidFill>
                <a:latin typeface="Nourd"/>
                <a:ea typeface="Nourd"/>
                <a:cs typeface="Nourd"/>
                <a:sym typeface="Nourd"/>
              </a:rPr>
              <a:t>Amanat</a:t>
            </a:r>
          </a:p>
        </p:txBody>
      </p:sp>
      <p:grpSp>
        <p:nvGrpSpPr>
          <p:cNvPr id="11" name="Group 11"/>
          <p:cNvGrpSpPr/>
          <p:nvPr/>
        </p:nvGrpSpPr>
        <p:grpSpPr>
          <a:xfrm>
            <a:off x="9919011" y="7346966"/>
            <a:ext cx="7000608" cy="1345330"/>
            <a:chOff x="0" y="0"/>
            <a:chExt cx="9334144" cy="1793773"/>
          </a:xfrm>
        </p:grpSpPr>
        <p:sp>
          <p:nvSpPr>
            <p:cNvPr id="12" name="Freeform 12"/>
            <p:cNvSpPr/>
            <p:nvPr/>
          </p:nvSpPr>
          <p:spPr>
            <a:xfrm>
              <a:off x="0" y="0"/>
              <a:ext cx="9334246" cy="1793875"/>
            </a:xfrm>
            <a:custGeom>
              <a:avLst/>
              <a:gdLst/>
              <a:ahLst/>
              <a:cxnLst/>
              <a:rect l="l" t="t" r="r" b="b"/>
              <a:pathLst>
                <a:path w="9334246" h="1793875">
                  <a:moveTo>
                    <a:pt x="9119870" y="1793748"/>
                  </a:moveTo>
                  <a:lnTo>
                    <a:pt x="214376" y="1793748"/>
                  </a:lnTo>
                  <a:cubicBezTo>
                    <a:pt x="96266" y="1793748"/>
                    <a:pt x="0" y="1697482"/>
                    <a:pt x="0" y="1579499"/>
                  </a:cubicBezTo>
                  <a:lnTo>
                    <a:pt x="0" y="214376"/>
                  </a:lnTo>
                  <a:cubicBezTo>
                    <a:pt x="0" y="96266"/>
                    <a:pt x="96266" y="0"/>
                    <a:pt x="214376" y="0"/>
                  </a:cubicBezTo>
                  <a:lnTo>
                    <a:pt x="9119870" y="0"/>
                  </a:lnTo>
                  <a:cubicBezTo>
                    <a:pt x="9237980" y="0"/>
                    <a:pt x="9334246" y="96266"/>
                    <a:pt x="9334246" y="214376"/>
                  </a:cubicBezTo>
                  <a:lnTo>
                    <a:pt x="9334246" y="1579499"/>
                  </a:lnTo>
                  <a:cubicBezTo>
                    <a:pt x="9334246" y="1697609"/>
                    <a:pt x="9237980" y="1793875"/>
                    <a:pt x="9119870" y="1793875"/>
                  </a:cubicBezTo>
                  <a:close/>
                </a:path>
              </a:pathLst>
            </a:custGeom>
            <a:solidFill>
              <a:srgbClr val="E48D7A"/>
            </a:solidFill>
          </p:spPr>
        </p:sp>
      </p:grpSp>
      <p:sp>
        <p:nvSpPr>
          <p:cNvPr id="13" name="TextBox 13"/>
          <p:cNvSpPr txBox="1"/>
          <p:nvPr/>
        </p:nvSpPr>
        <p:spPr>
          <a:xfrm>
            <a:off x="10386355" y="7782792"/>
            <a:ext cx="5976137" cy="445427"/>
          </a:xfrm>
          <a:prstGeom prst="rect">
            <a:avLst/>
          </a:prstGeom>
        </p:spPr>
        <p:txBody>
          <a:bodyPr lIns="0" tIns="0" rIns="0" bIns="0" rtlCol="0" anchor="t">
            <a:spAutoFit/>
          </a:bodyPr>
          <a:lstStyle/>
          <a:p>
            <a:pPr algn="l">
              <a:lnSpc>
                <a:spcPts val="3516"/>
              </a:lnSpc>
            </a:pPr>
            <a:r>
              <a:rPr lang="en-US" sz="3197">
                <a:solidFill>
                  <a:srgbClr val="000000"/>
                </a:solidFill>
                <a:latin typeface="Nourd"/>
                <a:ea typeface="Nourd"/>
                <a:cs typeface="Nourd"/>
                <a:sym typeface="Nourd"/>
              </a:rPr>
              <a:t>Gaya Bahasa</a:t>
            </a:r>
          </a:p>
        </p:txBody>
      </p:sp>
      <p:grpSp>
        <p:nvGrpSpPr>
          <p:cNvPr id="14" name="Group 14"/>
          <p:cNvGrpSpPr/>
          <p:nvPr/>
        </p:nvGrpSpPr>
        <p:grpSpPr>
          <a:xfrm>
            <a:off x="1450219" y="2866711"/>
            <a:ext cx="7000732" cy="4803648"/>
            <a:chOff x="0" y="0"/>
            <a:chExt cx="9334310" cy="6404864"/>
          </a:xfrm>
        </p:grpSpPr>
        <p:sp>
          <p:nvSpPr>
            <p:cNvPr id="15" name="Freeform 15"/>
            <p:cNvSpPr/>
            <p:nvPr/>
          </p:nvSpPr>
          <p:spPr>
            <a:xfrm>
              <a:off x="0" y="0"/>
              <a:ext cx="9334373" cy="6404864"/>
            </a:xfrm>
            <a:custGeom>
              <a:avLst/>
              <a:gdLst/>
              <a:ahLst/>
              <a:cxnLst/>
              <a:rect l="l" t="t" r="r" b="b"/>
              <a:pathLst>
                <a:path w="9334373" h="6404864">
                  <a:moveTo>
                    <a:pt x="9334373" y="287274"/>
                  </a:moveTo>
                  <a:lnTo>
                    <a:pt x="9334373" y="5302377"/>
                  </a:lnTo>
                  <a:cubicBezTo>
                    <a:pt x="9334373" y="5461000"/>
                    <a:pt x="9205722" y="5589651"/>
                    <a:pt x="9047099" y="5589651"/>
                  </a:cubicBezTo>
                  <a:lnTo>
                    <a:pt x="1163955" y="5589651"/>
                  </a:lnTo>
                  <a:cubicBezTo>
                    <a:pt x="1258570" y="5868543"/>
                    <a:pt x="1403096" y="6131814"/>
                    <a:pt x="1502664" y="6404864"/>
                  </a:cubicBezTo>
                  <a:cubicBezTo>
                    <a:pt x="1388110" y="6238875"/>
                    <a:pt x="987171" y="5901817"/>
                    <a:pt x="759587" y="5589651"/>
                  </a:cubicBezTo>
                  <a:lnTo>
                    <a:pt x="287274" y="5589651"/>
                  </a:lnTo>
                  <a:cubicBezTo>
                    <a:pt x="128651" y="5589651"/>
                    <a:pt x="0" y="5460873"/>
                    <a:pt x="0" y="5302377"/>
                  </a:cubicBezTo>
                  <a:lnTo>
                    <a:pt x="0" y="287274"/>
                  </a:lnTo>
                  <a:cubicBezTo>
                    <a:pt x="0" y="128651"/>
                    <a:pt x="128651" y="0"/>
                    <a:pt x="287274" y="0"/>
                  </a:cubicBezTo>
                  <a:lnTo>
                    <a:pt x="9047099" y="0"/>
                  </a:lnTo>
                  <a:cubicBezTo>
                    <a:pt x="9205722" y="0"/>
                    <a:pt x="9334373" y="128651"/>
                    <a:pt x="9334373" y="287274"/>
                  </a:cubicBezTo>
                  <a:close/>
                </a:path>
              </a:pathLst>
            </a:custGeom>
            <a:solidFill>
              <a:srgbClr val="E4D4BD"/>
            </a:solidFill>
          </p:spPr>
        </p:sp>
      </p:grpSp>
      <p:sp>
        <p:nvSpPr>
          <p:cNvPr id="16" name="TextBox 16"/>
          <p:cNvSpPr txBox="1"/>
          <p:nvPr/>
        </p:nvSpPr>
        <p:spPr>
          <a:xfrm>
            <a:off x="2409168" y="3521669"/>
            <a:ext cx="5523900" cy="1188539"/>
          </a:xfrm>
          <a:prstGeom prst="rect">
            <a:avLst/>
          </a:prstGeom>
        </p:spPr>
        <p:txBody>
          <a:bodyPr lIns="0" tIns="0" rIns="0" bIns="0" rtlCol="0" anchor="t">
            <a:spAutoFit/>
          </a:bodyPr>
          <a:lstStyle/>
          <a:p>
            <a:pPr algn="ctr">
              <a:lnSpc>
                <a:spcPts val="4769"/>
              </a:lnSpc>
            </a:pPr>
            <a:r>
              <a:rPr lang="en-US" sz="4334" b="1">
                <a:solidFill>
                  <a:srgbClr val="3E3029"/>
                </a:solidFill>
                <a:latin typeface="Nourd Bold"/>
                <a:ea typeface="Nourd Bold"/>
                <a:cs typeface="Nourd Bold"/>
                <a:sym typeface="Nourd Bold"/>
              </a:rPr>
              <a:t>Unsur Intrinsik Cerpen </a:t>
            </a:r>
          </a:p>
        </p:txBody>
      </p:sp>
      <p:sp>
        <p:nvSpPr>
          <p:cNvPr id="17" name="TextBox 17"/>
          <p:cNvSpPr txBox="1"/>
          <p:nvPr/>
        </p:nvSpPr>
        <p:spPr>
          <a:xfrm>
            <a:off x="2409168" y="4896002"/>
            <a:ext cx="5523900" cy="1714814"/>
          </a:xfrm>
          <a:prstGeom prst="rect">
            <a:avLst/>
          </a:prstGeom>
        </p:spPr>
        <p:txBody>
          <a:bodyPr lIns="0" tIns="0" rIns="0" bIns="0" rtlCol="0" anchor="t">
            <a:spAutoFit/>
          </a:bodyPr>
          <a:lstStyle/>
          <a:p>
            <a:pPr algn="ctr">
              <a:lnSpc>
                <a:spcPts val="3380"/>
              </a:lnSpc>
            </a:pPr>
            <a:r>
              <a:rPr lang="en-US" sz="2600">
                <a:solidFill>
                  <a:srgbClr val="3E3029"/>
                </a:solidFill>
                <a:latin typeface="Nourd"/>
                <a:ea typeface="Nourd"/>
                <a:cs typeface="Nourd"/>
                <a:sym typeface="Nourd"/>
              </a:rPr>
              <a:t>Melanjutkan pembahasan unsur intrinsik cerpen yang penting untuk dipahami dalam menganalisis cerita pendek: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767FA7"/>
        </a:solidFill>
        <a:effectLst/>
      </p:bgPr>
    </p:bg>
    <p:spTree>
      <p:nvGrpSpPr>
        <p:cNvPr id="1" name=""/>
        <p:cNvGrpSpPr/>
        <p:nvPr/>
      </p:nvGrpSpPr>
      <p:grpSpPr>
        <a:xfrm>
          <a:off x="0" y="0"/>
          <a:ext cx="0" cy="0"/>
          <a:chOff x="0" y="0"/>
          <a:chExt cx="0" cy="0"/>
        </a:xfrm>
      </p:grpSpPr>
      <p:grpSp>
        <p:nvGrpSpPr>
          <p:cNvPr id="2" name="Group 2"/>
          <p:cNvGrpSpPr/>
          <p:nvPr/>
        </p:nvGrpSpPr>
        <p:grpSpPr>
          <a:xfrm>
            <a:off x="10815228" y="1497282"/>
            <a:ext cx="6488973" cy="8580463"/>
            <a:chOff x="0" y="0"/>
            <a:chExt cx="8651964" cy="11440617"/>
          </a:xfrm>
        </p:grpSpPr>
        <p:sp>
          <p:nvSpPr>
            <p:cNvPr id="3" name="Freeform 3"/>
            <p:cNvSpPr/>
            <p:nvPr/>
          </p:nvSpPr>
          <p:spPr>
            <a:xfrm>
              <a:off x="0" y="0"/>
              <a:ext cx="8652002" cy="11440668"/>
            </a:xfrm>
            <a:custGeom>
              <a:avLst/>
              <a:gdLst/>
              <a:ahLst/>
              <a:cxnLst/>
              <a:rect l="l" t="t" r="r" b="b"/>
              <a:pathLst>
                <a:path w="8652002" h="11440668">
                  <a:moveTo>
                    <a:pt x="0" y="0"/>
                  </a:moveTo>
                  <a:lnTo>
                    <a:pt x="8652002" y="0"/>
                  </a:lnTo>
                  <a:lnTo>
                    <a:pt x="8652002" y="11440668"/>
                  </a:lnTo>
                  <a:lnTo>
                    <a:pt x="0" y="11440668"/>
                  </a:lnTo>
                  <a:lnTo>
                    <a:pt x="0" y="0"/>
                  </a:lnTo>
                  <a:close/>
                </a:path>
              </a:pathLst>
            </a:custGeom>
            <a:blipFill>
              <a:blip r:embed="rId2"/>
              <a:stretch>
                <a:fillRect l="-51" r="-51"/>
              </a:stretch>
            </a:blipFill>
          </p:spPr>
        </p:sp>
      </p:grpSp>
      <p:sp>
        <p:nvSpPr>
          <p:cNvPr id="4" name="TextBox 4"/>
          <p:cNvSpPr txBox="1"/>
          <p:nvPr/>
        </p:nvSpPr>
        <p:spPr>
          <a:xfrm>
            <a:off x="1337777" y="4616644"/>
            <a:ext cx="8553450" cy="4141203"/>
          </a:xfrm>
          <a:prstGeom prst="rect">
            <a:avLst/>
          </a:prstGeom>
        </p:spPr>
        <p:txBody>
          <a:bodyPr lIns="0" tIns="0" rIns="0" bIns="0" rtlCol="0" anchor="t">
            <a:spAutoFit/>
          </a:bodyPr>
          <a:lstStyle/>
          <a:p>
            <a:pPr algn="l">
              <a:lnSpc>
                <a:spcPts val="4056"/>
              </a:lnSpc>
            </a:pPr>
            <a:r>
              <a:rPr lang="en-US" sz="2897">
                <a:solidFill>
                  <a:srgbClr val="000000"/>
                </a:solidFill>
                <a:latin typeface="Now"/>
                <a:ea typeface="Now"/>
                <a:cs typeface="Now"/>
                <a:sym typeface="Now"/>
              </a:rPr>
              <a:t>Unsur ekstrinsik adalah faktor di luar cerita yang mempengaruhi cerpen:</a:t>
            </a:r>
          </a:p>
          <a:p>
            <a:pPr algn="l">
              <a:lnSpc>
                <a:spcPts val="4056"/>
              </a:lnSpc>
            </a:pPr>
            <a:r>
              <a:rPr lang="en-US" sz="2897">
                <a:solidFill>
                  <a:srgbClr val="000000"/>
                </a:solidFill>
                <a:latin typeface="Now"/>
                <a:ea typeface="Now"/>
                <a:cs typeface="Now"/>
                <a:sym typeface="Now"/>
              </a:rPr>
              <a:t>• Latar Belakang Pengarang: pengalaman hidup, pendidikan, dan pandangan penulis</a:t>
            </a:r>
          </a:p>
          <a:p>
            <a:pPr algn="l">
              <a:lnSpc>
                <a:spcPts val="4056"/>
              </a:lnSpc>
            </a:pPr>
            <a:r>
              <a:rPr lang="en-US" sz="2897">
                <a:solidFill>
                  <a:srgbClr val="000000"/>
                </a:solidFill>
                <a:latin typeface="Now"/>
                <a:ea typeface="Now"/>
                <a:cs typeface="Now"/>
                <a:sym typeface="Now"/>
              </a:rPr>
              <a:t>• Nilai-nilai dalam Cerpen: moral, sosial, budaya, dan religius</a:t>
            </a:r>
          </a:p>
          <a:p>
            <a:pPr algn="l">
              <a:lnSpc>
                <a:spcPts val="4056"/>
              </a:lnSpc>
            </a:pPr>
            <a:r>
              <a:rPr lang="en-US" sz="2897">
                <a:solidFill>
                  <a:srgbClr val="000000"/>
                </a:solidFill>
                <a:latin typeface="Now"/>
                <a:ea typeface="Now"/>
                <a:cs typeface="Now"/>
                <a:sym typeface="Now"/>
              </a:rPr>
              <a:t>• Kondisi Sosial Masyarakat: situasi dan keadaan masyarakat saat cerpen ditulis</a:t>
            </a:r>
          </a:p>
        </p:txBody>
      </p:sp>
      <p:sp>
        <p:nvSpPr>
          <p:cNvPr id="5" name="TextBox 5"/>
          <p:cNvSpPr txBox="1"/>
          <p:nvPr/>
        </p:nvSpPr>
        <p:spPr>
          <a:xfrm>
            <a:off x="1337777" y="1257300"/>
            <a:ext cx="8553450" cy="2276885"/>
          </a:xfrm>
          <a:prstGeom prst="rect">
            <a:avLst/>
          </a:prstGeom>
        </p:spPr>
        <p:txBody>
          <a:bodyPr lIns="0" tIns="0" rIns="0" bIns="0" rtlCol="0" anchor="t">
            <a:spAutoFit/>
          </a:bodyPr>
          <a:lstStyle/>
          <a:p>
            <a:pPr algn="l">
              <a:lnSpc>
                <a:spcPts val="9110"/>
              </a:lnSpc>
            </a:pPr>
            <a:r>
              <a:rPr lang="en-US" sz="8282" b="1" dirty="0" err="1">
                <a:solidFill>
                  <a:srgbClr val="000000"/>
                </a:solidFill>
                <a:latin typeface="Roca One Bold"/>
                <a:ea typeface="Roca One Bold"/>
                <a:cs typeface="Roca One Bold"/>
                <a:sym typeface="Roca One Bold"/>
              </a:rPr>
              <a:t>Unsur</a:t>
            </a:r>
            <a:r>
              <a:rPr lang="en-US" sz="8282" b="1" dirty="0">
                <a:solidFill>
                  <a:srgbClr val="000000"/>
                </a:solidFill>
                <a:latin typeface="Roca One Bold"/>
                <a:ea typeface="Roca One Bold"/>
                <a:cs typeface="Roca One Bold"/>
                <a:sym typeface="Roca One Bold"/>
              </a:rPr>
              <a:t> </a:t>
            </a:r>
            <a:r>
              <a:rPr lang="en-US" sz="8282" b="1" dirty="0" err="1">
                <a:solidFill>
                  <a:srgbClr val="000000"/>
                </a:solidFill>
                <a:latin typeface="Roca One Bold"/>
                <a:ea typeface="Roca One Bold"/>
                <a:cs typeface="Roca One Bold"/>
                <a:sym typeface="Roca One Bold"/>
              </a:rPr>
              <a:t>Ekstrinsik</a:t>
            </a:r>
            <a:endParaRPr lang="en-US" sz="8282" b="1" dirty="0">
              <a:solidFill>
                <a:srgbClr val="000000"/>
              </a:solidFill>
              <a:latin typeface="Roca One Bold"/>
              <a:ea typeface="Roca One Bold"/>
              <a:cs typeface="Roca One Bold"/>
              <a:sym typeface="Roca One Bold"/>
            </a:endParaRPr>
          </a:p>
          <a:p>
            <a:pPr algn="l">
              <a:lnSpc>
                <a:spcPts val="9110"/>
              </a:lnSpc>
            </a:pPr>
            <a:r>
              <a:rPr lang="en-US" sz="8282" b="1" dirty="0" err="1">
                <a:solidFill>
                  <a:srgbClr val="000000"/>
                </a:solidFill>
                <a:latin typeface="Roca One Bold"/>
                <a:ea typeface="Roca One Bold"/>
                <a:cs typeface="Roca One Bold"/>
                <a:sym typeface="Roca One Bold"/>
              </a:rPr>
              <a:t>Cerpen</a:t>
            </a:r>
            <a:endParaRPr lang="en-US" sz="8282" b="1" dirty="0">
              <a:solidFill>
                <a:srgbClr val="000000"/>
              </a:solidFill>
              <a:latin typeface="Roca One Bold"/>
              <a:ea typeface="Roca One Bold"/>
              <a:cs typeface="Roca One Bold"/>
              <a:sym typeface="Roca One Bold"/>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D9B6B1"/>
        </a:solidFill>
        <a:effectLst/>
      </p:bgPr>
    </p:bg>
    <p:spTree>
      <p:nvGrpSpPr>
        <p:cNvPr id="1" name=""/>
        <p:cNvGrpSpPr/>
        <p:nvPr/>
      </p:nvGrpSpPr>
      <p:grpSpPr>
        <a:xfrm>
          <a:off x="0" y="0"/>
          <a:ext cx="0" cy="0"/>
          <a:chOff x="0" y="0"/>
          <a:chExt cx="0" cy="0"/>
        </a:xfrm>
      </p:grpSpPr>
      <p:grpSp>
        <p:nvGrpSpPr>
          <p:cNvPr id="2" name="Group 2"/>
          <p:cNvGrpSpPr/>
          <p:nvPr/>
        </p:nvGrpSpPr>
        <p:grpSpPr>
          <a:xfrm>
            <a:off x="1028700" y="1417806"/>
            <a:ext cx="5320732" cy="6978005"/>
            <a:chOff x="0" y="0"/>
            <a:chExt cx="7094309" cy="9304007"/>
          </a:xfrm>
        </p:grpSpPr>
        <p:sp>
          <p:nvSpPr>
            <p:cNvPr id="3" name="Freeform 3"/>
            <p:cNvSpPr/>
            <p:nvPr/>
          </p:nvSpPr>
          <p:spPr>
            <a:xfrm>
              <a:off x="0" y="0"/>
              <a:ext cx="7094347" cy="9304020"/>
            </a:xfrm>
            <a:custGeom>
              <a:avLst/>
              <a:gdLst/>
              <a:ahLst/>
              <a:cxnLst/>
              <a:rect l="l" t="t" r="r" b="b"/>
              <a:pathLst>
                <a:path w="7094347" h="9304020">
                  <a:moveTo>
                    <a:pt x="0" y="0"/>
                  </a:moveTo>
                  <a:lnTo>
                    <a:pt x="7094347" y="0"/>
                  </a:lnTo>
                  <a:lnTo>
                    <a:pt x="7094347" y="9304020"/>
                  </a:lnTo>
                  <a:lnTo>
                    <a:pt x="0" y="9304020"/>
                  </a:lnTo>
                  <a:lnTo>
                    <a:pt x="0" y="0"/>
                  </a:lnTo>
                  <a:close/>
                </a:path>
              </a:pathLst>
            </a:custGeom>
            <a:blipFill>
              <a:blip r:embed="rId2"/>
              <a:stretch>
                <a:fillRect l="-95" r="-94"/>
              </a:stretch>
            </a:blipFill>
          </p:spPr>
        </p:sp>
      </p:grpSp>
      <p:sp>
        <p:nvSpPr>
          <p:cNvPr id="4" name="TextBox 4"/>
          <p:cNvSpPr txBox="1"/>
          <p:nvPr/>
        </p:nvSpPr>
        <p:spPr>
          <a:xfrm>
            <a:off x="8515121" y="5283356"/>
            <a:ext cx="8553450" cy="3112456"/>
          </a:xfrm>
          <a:prstGeom prst="rect">
            <a:avLst/>
          </a:prstGeom>
        </p:spPr>
        <p:txBody>
          <a:bodyPr lIns="0" tIns="0" rIns="0" bIns="0" rtlCol="0" anchor="t">
            <a:spAutoFit/>
          </a:bodyPr>
          <a:lstStyle/>
          <a:p>
            <a:pPr algn="l">
              <a:lnSpc>
                <a:spcPts val="4058"/>
              </a:lnSpc>
            </a:pPr>
            <a:r>
              <a:rPr lang="en-US" sz="2899">
                <a:solidFill>
                  <a:srgbClr val="000000"/>
                </a:solidFill>
                <a:latin typeface="Now"/>
                <a:ea typeface="Now"/>
                <a:cs typeface="Now"/>
                <a:sym typeface="Now"/>
              </a:rPr>
              <a:t>• Abstrak (opsional): ringkasan atau inti cerita yang akan dikisahkan</a:t>
            </a:r>
          </a:p>
          <a:p>
            <a:pPr algn="l">
              <a:lnSpc>
                <a:spcPts val="4058"/>
              </a:lnSpc>
            </a:pPr>
            <a:r>
              <a:rPr lang="en-US" sz="2899">
                <a:solidFill>
                  <a:srgbClr val="000000"/>
                </a:solidFill>
                <a:latin typeface="Now"/>
                <a:ea typeface="Now"/>
                <a:cs typeface="Now"/>
                <a:sym typeface="Now"/>
              </a:rPr>
              <a:t>• Orientasi (pengenalan): memperkenalkan tokoh, latar tempat, dan waktu cerita</a:t>
            </a:r>
          </a:p>
          <a:p>
            <a:pPr algn="l">
              <a:lnSpc>
                <a:spcPts val="4058"/>
              </a:lnSpc>
            </a:pPr>
            <a:r>
              <a:rPr lang="en-US" sz="2899">
                <a:solidFill>
                  <a:srgbClr val="000000"/>
                </a:solidFill>
                <a:latin typeface="Now"/>
                <a:ea typeface="Now"/>
                <a:cs typeface="Now"/>
                <a:sym typeface="Now"/>
              </a:rPr>
              <a:t>• Komplikasi (munculnya masalah): konflik mulai muncul dan berkembang dalam cerita</a:t>
            </a:r>
          </a:p>
        </p:txBody>
      </p:sp>
      <p:sp>
        <p:nvSpPr>
          <p:cNvPr id="5" name="TextBox 5"/>
          <p:cNvSpPr txBox="1"/>
          <p:nvPr/>
        </p:nvSpPr>
        <p:spPr>
          <a:xfrm>
            <a:off x="8515121" y="2057876"/>
            <a:ext cx="8553450" cy="2901058"/>
          </a:xfrm>
          <a:prstGeom prst="rect">
            <a:avLst/>
          </a:prstGeom>
        </p:spPr>
        <p:txBody>
          <a:bodyPr lIns="0" tIns="0" rIns="0" bIns="0" rtlCol="0" anchor="t">
            <a:spAutoFit/>
          </a:bodyPr>
          <a:lstStyle/>
          <a:p>
            <a:pPr algn="l">
              <a:lnSpc>
                <a:spcPts val="11610"/>
              </a:lnSpc>
            </a:pPr>
            <a:r>
              <a:rPr lang="en-US" sz="10554" b="1">
                <a:solidFill>
                  <a:srgbClr val="000000"/>
                </a:solidFill>
                <a:latin typeface="Roca One Bold"/>
                <a:ea typeface="Roca One Bold"/>
                <a:cs typeface="Roca One Bold"/>
                <a:sym typeface="Roca One Bold"/>
              </a:rPr>
              <a:t>Struktur Cerpen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BD96"/>
        </a:solidFill>
        <a:effectLst/>
      </p:bgPr>
    </p:bg>
    <p:spTree>
      <p:nvGrpSpPr>
        <p:cNvPr id="1" name=""/>
        <p:cNvGrpSpPr/>
        <p:nvPr/>
      </p:nvGrpSpPr>
      <p:grpSpPr>
        <a:xfrm>
          <a:off x="0" y="0"/>
          <a:ext cx="0" cy="0"/>
          <a:chOff x="0" y="0"/>
          <a:chExt cx="0" cy="0"/>
        </a:xfrm>
      </p:grpSpPr>
      <p:grpSp>
        <p:nvGrpSpPr>
          <p:cNvPr id="2" name="Group 2"/>
          <p:cNvGrpSpPr/>
          <p:nvPr/>
        </p:nvGrpSpPr>
        <p:grpSpPr>
          <a:xfrm rot="173700">
            <a:off x="3371326" y="1664113"/>
            <a:ext cx="4348601" cy="4429258"/>
            <a:chOff x="0" y="0"/>
            <a:chExt cx="5798134" cy="5905678"/>
          </a:xfrm>
        </p:grpSpPr>
        <p:sp>
          <p:nvSpPr>
            <p:cNvPr id="3" name="Freeform 3"/>
            <p:cNvSpPr/>
            <p:nvPr/>
          </p:nvSpPr>
          <p:spPr>
            <a:xfrm>
              <a:off x="0" y="0"/>
              <a:ext cx="5798185" cy="5905627"/>
            </a:xfrm>
            <a:custGeom>
              <a:avLst/>
              <a:gdLst/>
              <a:ahLst/>
              <a:cxnLst/>
              <a:rect l="l" t="t" r="r" b="b"/>
              <a:pathLst>
                <a:path w="5798185" h="5905627">
                  <a:moveTo>
                    <a:pt x="0" y="0"/>
                  </a:moveTo>
                  <a:lnTo>
                    <a:pt x="5798185" y="0"/>
                  </a:lnTo>
                  <a:lnTo>
                    <a:pt x="5798185" y="5905627"/>
                  </a:lnTo>
                  <a:lnTo>
                    <a:pt x="0" y="5905627"/>
                  </a:lnTo>
                  <a:lnTo>
                    <a:pt x="0" y="0"/>
                  </a:lnTo>
                  <a:close/>
                </a:path>
              </a:pathLst>
            </a:custGeom>
            <a:blipFill>
              <a:blip r:embed="rId2"/>
              <a:stretch>
                <a:fillRect t="-8" b="-9"/>
              </a:stretch>
            </a:blipFill>
          </p:spPr>
        </p:sp>
      </p:grpSp>
      <p:sp>
        <p:nvSpPr>
          <p:cNvPr id="4" name="Freeform 4"/>
          <p:cNvSpPr/>
          <p:nvPr/>
        </p:nvSpPr>
        <p:spPr>
          <a:xfrm>
            <a:off x="964130" y="2504008"/>
            <a:ext cx="6088523" cy="5639210"/>
          </a:xfrm>
          <a:custGeom>
            <a:avLst/>
            <a:gdLst/>
            <a:ahLst/>
            <a:cxnLst/>
            <a:rect l="l" t="t" r="r" b="b"/>
            <a:pathLst>
              <a:path w="6088523" h="5639210">
                <a:moveTo>
                  <a:pt x="0" y="0"/>
                </a:moveTo>
                <a:lnTo>
                  <a:pt x="6088523" y="0"/>
                </a:lnTo>
                <a:lnTo>
                  <a:pt x="6088523" y="5639210"/>
                </a:lnTo>
                <a:lnTo>
                  <a:pt x="0" y="5639210"/>
                </a:lnTo>
                <a:lnTo>
                  <a:pt x="0" y="0"/>
                </a:lnTo>
                <a:close/>
              </a:path>
            </a:pathLst>
          </a:custGeom>
          <a:blipFill>
            <a:blip>
              <a:extLst>
                <a:ext uri="{96DAC541-7B7A-43D3-8B79-37D633B846F1}">
                  <asvg:svgBlip xmlns:asvg="http://schemas.microsoft.com/office/drawing/2016/SVG/main" r:embed="rId3"/>
                </a:ext>
              </a:extLst>
            </a:blip>
            <a:stretch>
              <a:fillRect/>
            </a:stretch>
          </a:blipFill>
        </p:spPr>
      </p:sp>
      <p:grpSp>
        <p:nvGrpSpPr>
          <p:cNvPr id="5" name="Group 5"/>
          <p:cNvGrpSpPr/>
          <p:nvPr/>
        </p:nvGrpSpPr>
        <p:grpSpPr>
          <a:xfrm>
            <a:off x="210645" y="4058641"/>
            <a:ext cx="5952287" cy="4642780"/>
            <a:chOff x="0" y="0"/>
            <a:chExt cx="7936382" cy="6190374"/>
          </a:xfrm>
        </p:grpSpPr>
        <p:sp>
          <p:nvSpPr>
            <p:cNvPr id="6" name="Freeform 6"/>
            <p:cNvSpPr/>
            <p:nvPr/>
          </p:nvSpPr>
          <p:spPr>
            <a:xfrm>
              <a:off x="0" y="0"/>
              <a:ext cx="7936357" cy="6190361"/>
            </a:xfrm>
            <a:custGeom>
              <a:avLst/>
              <a:gdLst/>
              <a:ahLst/>
              <a:cxnLst/>
              <a:rect l="l" t="t" r="r" b="b"/>
              <a:pathLst>
                <a:path w="7936357" h="6190361">
                  <a:moveTo>
                    <a:pt x="0" y="0"/>
                  </a:moveTo>
                  <a:lnTo>
                    <a:pt x="7936357" y="0"/>
                  </a:lnTo>
                  <a:lnTo>
                    <a:pt x="7936357" y="6190361"/>
                  </a:lnTo>
                  <a:lnTo>
                    <a:pt x="0" y="6190361"/>
                  </a:lnTo>
                  <a:lnTo>
                    <a:pt x="0" y="0"/>
                  </a:lnTo>
                  <a:close/>
                </a:path>
              </a:pathLst>
            </a:custGeom>
            <a:blipFill>
              <a:blip r:embed="rId4"/>
              <a:stretch>
                <a:fillRect t="-22" b="-22"/>
              </a:stretch>
            </a:blipFill>
          </p:spPr>
        </p:sp>
      </p:grpSp>
      <p:sp>
        <p:nvSpPr>
          <p:cNvPr id="7" name="TextBox 7"/>
          <p:cNvSpPr txBox="1"/>
          <p:nvPr/>
        </p:nvSpPr>
        <p:spPr>
          <a:xfrm>
            <a:off x="8515121" y="3571837"/>
            <a:ext cx="8553450" cy="4141156"/>
          </a:xfrm>
          <a:prstGeom prst="rect">
            <a:avLst/>
          </a:prstGeom>
        </p:spPr>
        <p:txBody>
          <a:bodyPr lIns="0" tIns="0" rIns="0" bIns="0" rtlCol="0" anchor="t">
            <a:spAutoFit/>
          </a:bodyPr>
          <a:lstStyle/>
          <a:p>
            <a:pPr algn="l">
              <a:lnSpc>
                <a:spcPts val="4058"/>
              </a:lnSpc>
            </a:pPr>
            <a:r>
              <a:rPr lang="en-US" sz="2899">
                <a:solidFill>
                  <a:srgbClr val="000000"/>
                </a:solidFill>
                <a:latin typeface="Now"/>
                <a:ea typeface="Now"/>
                <a:cs typeface="Now"/>
                <a:sym typeface="Now"/>
              </a:rPr>
              <a:t>Evaluasi: Puncak masalah atau klimaks cerita,  konflik mencapai titik tertinggi.</a:t>
            </a:r>
          </a:p>
          <a:p>
            <a:pPr algn="l">
              <a:lnSpc>
                <a:spcPts val="4058"/>
              </a:lnSpc>
            </a:pPr>
            <a:endParaRPr lang="en-US" sz="2899">
              <a:solidFill>
                <a:srgbClr val="000000"/>
              </a:solidFill>
              <a:latin typeface="Now"/>
              <a:ea typeface="Now"/>
              <a:cs typeface="Now"/>
              <a:sym typeface="Now"/>
            </a:endParaRPr>
          </a:p>
          <a:p>
            <a:pPr algn="l">
              <a:lnSpc>
                <a:spcPts val="4058"/>
              </a:lnSpc>
            </a:pPr>
            <a:r>
              <a:rPr lang="en-US" sz="2899">
                <a:solidFill>
                  <a:srgbClr val="000000"/>
                </a:solidFill>
                <a:latin typeface="Now"/>
                <a:ea typeface="Now"/>
                <a:cs typeface="Now"/>
                <a:sym typeface="Now"/>
              </a:rPr>
              <a:t>Resolusi: Penyelesaian masalah, di mana konflik mulai terurai dan menemukan jalan keluar.</a:t>
            </a:r>
          </a:p>
          <a:p>
            <a:pPr algn="l">
              <a:lnSpc>
                <a:spcPts val="4058"/>
              </a:lnSpc>
            </a:pPr>
            <a:endParaRPr lang="en-US" sz="2899">
              <a:solidFill>
                <a:srgbClr val="000000"/>
              </a:solidFill>
              <a:latin typeface="Now"/>
              <a:ea typeface="Now"/>
              <a:cs typeface="Now"/>
              <a:sym typeface="Now"/>
            </a:endParaRPr>
          </a:p>
          <a:p>
            <a:pPr algn="l">
              <a:lnSpc>
                <a:spcPts val="4058"/>
              </a:lnSpc>
            </a:pPr>
            <a:r>
              <a:rPr lang="en-US" sz="2899">
                <a:solidFill>
                  <a:srgbClr val="000000"/>
                </a:solidFill>
                <a:latin typeface="Now"/>
                <a:ea typeface="Now"/>
                <a:cs typeface="Now"/>
                <a:sym typeface="Now"/>
              </a:rPr>
              <a:t>Koda: Bagian penutup cerita yang bersifat opsional, berisi nilai atau pelajaran dari cerita.</a:t>
            </a:r>
          </a:p>
        </p:txBody>
      </p:sp>
      <p:sp>
        <p:nvSpPr>
          <p:cNvPr id="8" name="TextBox 8"/>
          <p:cNvSpPr txBox="1"/>
          <p:nvPr/>
        </p:nvSpPr>
        <p:spPr>
          <a:xfrm>
            <a:off x="8515121" y="535467"/>
            <a:ext cx="8553450" cy="2900963"/>
          </a:xfrm>
          <a:prstGeom prst="rect">
            <a:avLst/>
          </a:prstGeom>
        </p:spPr>
        <p:txBody>
          <a:bodyPr lIns="0" tIns="0" rIns="0" bIns="0" rtlCol="0" anchor="t">
            <a:spAutoFit/>
          </a:bodyPr>
          <a:lstStyle/>
          <a:p>
            <a:pPr algn="l">
              <a:lnSpc>
                <a:spcPts val="11602"/>
              </a:lnSpc>
            </a:pPr>
            <a:r>
              <a:rPr lang="en-US" sz="10547" b="1">
                <a:solidFill>
                  <a:srgbClr val="000000"/>
                </a:solidFill>
                <a:latin typeface="Roca One Bold"/>
                <a:ea typeface="Roca One Bold"/>
                <a:cs typeface="Roca One Bold"/>
                <a:sym typeface="Roca One Bold"/>
              </a:rPr>
              <a:t>Struktur Cerpen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D9B6B1"/>
        </a:solidFill>
        <a:effectLst/>
      </p:bgPr>
    </p:bg>
    <p:spTree>
      <p:nvGrpSpPr>
        <p:cNvPr id="1" name=""/>
        <p:cNvGrpSpPr/>
        <p:nvPr/>
      </p:nvGrpSpPr>
      <p:grpSpPr>
        <a:xfrm>
          <a:off x="0" y="0"/>
          <a:ext cx="0" cy="0"/>
          <a:chOff x="0" y="0"/>
          <a:chExt cx="0" cy="0"/>
        </a:xfrm>
      </p:grpSpPr>
      <p:sp>
        <p:nvSpPr>
          <p:cNvPr id="2" name="Freeform 2"/>
          <p:cNvSpPr/>
          <p:nvPr/>
        </p:nvSpPr>
        <p:spPr>
          <a:xfrm>
            <a:off x="1257814" y="728939"/>
            <a:ext cx="8038319" cy="8829123"/>
          </a:xfrm>
          <a:custGeom>
            <a:avLst/>
            <a:gdLst/>
            <a:ahLst/>
            <a:cxnLst/>
            <a:rect l="l" t="t" r="r" b="b"/>
            <a:pathLst>
              <a:path w="8038319" h="8829123">
                <a:moveTo>
                  <a:pt x="0" y="0"/>
                </a:moveTo>
                <a:lnTo>
                  <a:pt x="8038319" y="0"/>
                </a:lnTo>
                <a:lnTo>
                  <a:pt x="8038319" y="8829122"/>
                </a:lnTo>
                <a:lnTo>
                  <a:pt x="0" y="8829122"/>
                </a:lnTo>
                <a:lnTo>
                  <a:pt x="0" y="0"/>
                </a:lnTo>
                <a:close/>
              </a:path>
            </a:pathLst>
          </a:custGeom>
          <a:blipFill>
            <a:blip>
              <a:extLst>
                <a:ext uri="{96DAC541-7B7A-43D3-8B79-37D633B846F1}">
                  <asvg:svgBlip xmlns:asvg="http://schemas.microsoft.com/office/drawing/2016/SVG/main" r:embed="rId2"/>
                </a:ext>
              </a:extLst>
            </a:blip>
            <a:stretch>
              <a:fillRect/>
            </a:stretch>
          </a:blipFill>
        </p:spPr>
      </p:sp>
      <p:sp>
        <p:nvSpPr>
          <p:cNvPr id="3" name="Freeform 3"/>
          <p:cNvSpPr/>
          <p:nvPr/>
        </p:nvSpPr>
        <p:spPr>
          <a:xfrm>
            <a:off x="9891655" y="1306678"/>
            <a:ext cx="6328496" cy="5861456"/>
          </a:xfrm>
          <a:custGeom>
            <a:avLst/>
            <a:gdLst/>
            <a:ahLst/>
            <a:cxnLst/>
            <a:rect l="l" t="t" r="r" b="b"/>
            <a:pathLst>
              <a:path w="6328496" h="5861456">
                <a:moveTo>
                  <a:pt x="0" y="0"/>
                </a:moveTo>
                <a:lnTo>
                  <a:pt x="6328496" y="0"/>
                </a:lnTo>
                <a:lnTo>
                  <a:pt x="6328496" y="5861456"/>
                </a:lnTo>
                <a:lnTo>
                  <a:pt x="0" y="5861456"/>
                </a:lnTo>
                <a:lnTo>
                  <a:pt x="0" y="0"/>
                </a:lnTo>
                <a:close/>
              </a:path>
            </a:pathLst>
          </a:custGeom>
          <a:blipFill>
            <a:blip>
              <a:extLst>
                <a:ext uri="{96DAC541-7B7A-43D3-8B79-37D633B846F1}">
                  <asvg:svgBlip xmlns:asvg="http://schemas.microsoft.com/office/drawing/2016/SVG/main" r:embed="rId3"/>
                </a:ext>
              </a:extLst>
            </a:blip>
            <a:stretch>
              <a:fillRect/>
            </a:stretch>
          </a:blipFill>
        </p:spPr>
      </p:sp>
      <p:sp>
        <p:nvSpPr>
          <p:cNvPr id="4" name="Freeform 4"/>
          <p:cNvSpPr/>
          <p:nvPr/>
        </p:nvSpPr>
        <p:spPr>
          <a:xfrm>
            <a:off x="9921183" y="7069674"/>
            <a:ext cx="6269441" cy="1881121"/>
          </a:xfrm>
          <a:custGeom>
            <a:avLst/>
            <a:gdLst/>
            <a:ahLst/>
            <a:cxnLst/>
            <a:rect l="l" t="t" r="r" b="b"/>
            <a:pathLst>
              <a:path w="6269441" h="1881121">
                <a:moveTo>
                  <a:pt x="0" y="0"/>
                </a:moveTo>
                <a:lnTo>
                  <a:pt x="6269441" y="0"/>
                </a:lnTo>
                <a:lnTo>
                  <a:pt x="6269441" y="1881121"/>
                </a:lnTo>
                <a:lnTo>
                  <a:pt x="0" y="1881121"/>
                </a:lnTo>
                <a:lnTo>
                  <a:pt x="0" y="0"/>
                </a:lnTo>
                <a:close/>
              </a:path>
            </a:pathLst>
          </a:custGeom>
          <a:blipFill>
            <a:blip>
              <a:extLst>
                <a:ext uri="{96DAC541-7B7A-43D3-8B79-37D633B846F1}">
                  <asvg:svgBlip xmlns:asvg="http://schemas.microsoft.com/office/drawing/2016/SVG/main" r:embed="rId4"/>
                </a:ext>
              </a:extLst>
            </a:blip>
            <a:stretch>
              <a:fillRect/>
            </a:stretch>
          </a:blipFill>
        </p:spPr>
      </p:sp>
      <p:grpSp>
        <p:nvGrpSpPr>
          <p:cNvPr id="5" name="Group 5"/>
          <p:cNvGrpSpPr/>
          <p:nvPr/>
        </p:nvGrpSpPr>
        <p:grpSpPr>
          <a:xfrm>
            <a:off x="9877054" y="195948"/>
            <a:ext cx="6413859" cy="7343575"/>
            <a:chOff x="0" y="0"/>
            <a:chExt cx="8551812" cy="9791433"/>
          </a:xfrm>
        </p:grpSpPr>
        <p:sp>
          <p:nvSpPr>
            <p:cNvPr id="6" name="Freeform 6"/>
            <p:cNvSpPr/>
            <p:nvPr/>
          </p:nvSpPr>
          <p:spPr>
            <a:xfrm>
              <a:off x="0" y="0"/>
              <a:ext cx="8551799" cy="9791446"/>
            </a:xfrm>
            <a:custGeom>
              <a:avLst/>
              <a:gdLst/>
              <a:ahLst/>
              <a:cxnLst/>
              <a:rect l="l" t="t" r="r" b="b"/>
              <a:pathLst>
                <a:path w="8551799" h="9791446">
                  <a:moveTo>
                    <a:pt x="0" y="0"/>
                  </a:moveTo>
                  <a:lnTo>
                    <a:pt x="8551799" y="0"/>
                  </a:lnTo>
                  <a:lnTo>
                    <a:pt x="8551799" y="9791446"/>
                  </a:lnTo>
                  <a:lnTo>
                    <a:pt x="0" y="9791446"/>
                  </a:lnTo>
                  <a:lnTo>
                    <a:pt x="0" y="0"/>
                  </a:lnTo>
                  <a:close/>
                </a:path>
              </a:pathLst>
            </a:custGeom>
            <a:blipFill>
              <a:blip r:embed="rId5"/>
              <a:stretch>
                <a:fillRect/>
              </a:stretch>
            </a:blipFill>
          </p:spPr>
        </p:sp>
      </p:grpSp>
      <p:sp>
        <p:nvSpPr>
          <p:cNvPr id="7" name="TextBox 7"/>
          <p:cNvSpPr txBox="1"/>
          <p:nvPr/>
        </p:nvSpPr>
        <p:spPr>
          <a:xfrm>
            <a:off x="2141201" y="3962152"/>
            <a:ext cx="6468628" cy="5064309"/>
          </a:xfrm>
          <a:prstGeom prst="rect">
            <a:avLst/>
          </a:prstGeom>
        </p:spPr>
        <p:txBody>
          <a:bodyPr lIns="0" tIns="0" rIns="0" bIns="0" rtlCol="0" anchor="t">
            <a:spAutoFit/>
          </a:bodyPr>
          <a:lstStyle/>
          <a:p>
            <a:pPr algn="l">
              <a:lnSpc>
                <a:spcPts val="3300"/>
              </a:lnSpc>
            </a:pPr>
            <a:r>
              <a:rPr lang="en-US" sz="2214">
                <a:solidFill>
                  <a:srgbClr val="000000"/>
                </a:solidFill>
                <a:latin typeface="Now"/>
                <a:ea typeface="Now"/>
                <a:cs typeface="Now"/>
                <a:sym typeface="Now"/>
              </a:rPr>
              <a:t>Untuk menganalisis cerpen dengan baik, ikuti langkah-langkah berikut:</a:t>
            </a:r>
          </a:p>
          <a:p>
            <a:pPr marL="506216" lvl="2" indent="-168739" algn="l">
              <a:lnSpc>
                <a:spcPts val="3300"/>
              </a:lnSpc>
              <a:buAutoNum type="arabicPeriod"/>
            </a:pPr>
            <a:r>
              <a:rPr lang="en-US" sz="2214">
                <a:solidFill>
                  <a:srgbClr val="000000"/>
                </a:solidFill>
                <a:latin typeface="Now"/>
                <a:ea typeface="Now"/>
                <a:cs typeface="Now"/>
                <a:sym typeface="Now"/>
              </a:rPr>
              <a:t>Membaca cerpen dengan cermat</a:t>
            </a:r>
          </a:p>
          <a:p>
            <a:pPr marL="506216" lvl="2" indent="-168739" algn="l">
              <a:lnSpc>
                <a:spcPts val="3300"/>
              </a:lnSpc>
              <a:buAutoNum type="arabicPeriod"/>
            </a:pPr>
            <a:r>
              <a:rPr lang="en-US" sz="2214">
                <a:solidFill>
                  <a:srgbClr val="000000"/>
                </a:solidFill>
                <a:latin typeface="Now"/>
                <a:ea typeface="Now"/>
                <a:cs typeface="Now"/>
                <a:sym typeface="Now"/>
              </a:rPr>
              <a:t>Baca cerpen secara keseluruhan untuk memahami jalan cerita. Perhatikan setiap detail penting dalam cerita.</a:t>
            </a:r>
          </a:p>
          <a:p>
            <a:pPr marL="506216" lvl="2" indent="-168739" algn="l">
              <a:lnSpc>
                <a:spcPts val="3300"/>
              </a:lnSpc>
              <a:buAutoNum type="arabicPeriod"/>
            </a:pPr>
            <a:r>
              <a:rPr lang="en-US" sz="2214">
                <a:solidFill>
                  <a:srgbClr val="000000"/>
                </a:solidFill>
                <a:latin typeface="Now"/>
                <a:ea typeface="Now"/>
                <a:cs typeface="Now"/>
                <a:sym typeface="Now"/>
              </a:rPr>
              <a:t>Mengidentifikasi unsur intrinsik dan ekstrinsik</a:t>
            </a:r>
          </a:p>
          <a:p>
            <a:pPr marL="506216" lvl="2" indent="-168739" algn="l">
              <a:lnSpc>
                <a:spcPts val="3300"/>
              </a:lnSpc>
              <a:buAutoNum type="arabicPeriod"/>
            </a:pPr>
            <a:r>
              <a:rPr lang="en-US" sz="2214">
                <a:solidFill>
                  <a:srgbClr val="000000"/>
                </a:solidFill>
                <a:latin typeface="Now"/>
                <a:ea typeface="Now"/>
                <a:cs typeface="Now"/>
                <a:sym typeface="Now"/>
              </a:rPr>
              <a:t>Temukan tema, alur, tokoh, latar, sudut pandang, dan amanat. Perhatikan juga latar belakang pengarang dan nilai-nilai yang terkandung.</a:t>
            </a:r>
          </a:p>
        </p:txBody>
      </p:sp>
      <p:sp>
        <p:nvSpPr>
          <p:cNvPr id="8" name="TextBox 8"/>
          <p:cNvSpPr txBox="1"/>
          <p:nvPr/>
        </p:nvSpPr>
        <p:spPr>
          <a:xfrm>
            <a:off x="2141201" y="1343882"/>
            <a:ext cx="6468628" cy="2213724"/>
          </a:xfrm>
          <a:prstGeom prst="rect">
            <a:avLst/>
          </a:prstGeom>
        </p:spPr>
        <p:txBody>
          <a:bodyPr lIns="0" tIns="0" rIns="0" bIns="0" rtlCol="0" anchor="t">
            <a:spAutoFit/>
          </a:bodyPr>
          <a:lstStyle/>
          <a:p>
            <a:pPr algn="l">
              <a:lnSpc>
                <a:spcPts val="5907"/>
              </a:lnSpc>
            </a:pPr>
            <a:r>
              <a:rPr lang="en-US" sz="5370" b="1">
                <a:solidFill>
                  <a:srgbClr val="000000"/>
                </a:solidFill>
                <a:latin typeface="Roca One Bold"/>
                <a:ea typeface="Roca One Bold"/>
                <a:cs typeface="Roca One Bold"/>
                <a:sym typeface="Roca One Bold"/>
              </a:rPr>
              <a:t>Langkah-Langkah Menganalisis Cerpen</a:t>
            </a:r>
          </a:p>
        </p:txBody>
      </p:sp>
      <p:sp>
        <p:nvSpPr>
          <p:cNvPr id="9" name="TextBox 9"/>
          <p:cNvSpPr txBox="1"/>
          <p:nvPr/>
        </p:nvSpPr>
        <p:spPr>
          <a:xfrm>
            <a:off x="10160851" y="7846447"/>
            <a:ext cx="5788962" cy="477422"/>
          </a:xfrm>
          <a:prstGeom prst="rect">
            <a:avLst/>
          </a:prstGeom>
        </p:spPr>
        <p:txBody>
          <a:bodyPr lIns="0" tIns="0" rIns="0" bIns="0" rtlCol="0" anchor="t">
            <a:spAutoFit/>
          </a:bodyPr>
          <a:lstStyle/>
          <a:p>
            <a:pPr algn="ctr">
              <a:lnSpc>
                <a:spcPts val="1829"/>
              </a:lnSpc>
            </a:pPr>
            <a:r>
              <a:rPr lang="en-US" sz="1406">
                <a:solidFill>
                  <a:srgbClr val="000000"/>
                </a:solidFill>
                <a:latin typeface="Now"/>
                <a:ea typeface="Now"/>
                <a:cs typeface="Now"/>
                <a:sym typeface="Now"/>
              </a:rPr>
              <a:t>"Membaca dengan cermat adalah kunci utama untuk memahami makna tersembunyi dalam sebuah cerpen."</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TotalTime>
  <Words>621</Words>
  <Application>Microsoft Office PowerPoint</Application>
  <PresentationFormat>Custom</PresentationFormat>
  <Paragraphs>76</Paragraphs>
  <Slides>14</Slides>
  <Notes>0</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14</vt:i4>
      </vt:variant>
    </vt:vector>
  </HeadingPairs>
  <TitlesOfParts>
    <vt:vector size="24" baseType="lpstr">
      <vt:lpstr>Arial</vt:lpstr>
      <vt:lpstr>Open Sans Bold</vt:lpstr>
      <vt:lpstr>Now</vt:lpstr>
      <vt:lpstr>Nourd</vt:lpstr>
      <vt:lpstr>Calibri</vt:lpstr>
      <vt:lpstr>Nourd Bold</vt:lpstr>
      <vt:lpstr>Roca One Light</vt:lpstr>
      <vt:lpstr>Now Bold</vt:lpstr>
      <vt:lpstr>Roca One Bold</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Materi Cerpen Kelas 9 SMP Pengantar, Analisis, Penulisan_20260416_132033_0000.pptx</dc:title>
  <cp:lastModifiedBy>Detty Nurwendah</cp:lastModifiedBy>
  <cp:revision>2</cp:revision>
  <dcterms:created xsi:type="dcterms:W3CDTF">2006-08-16T00:00:00Z</dcterms:created>
  <dcterms:modified xsi:type="dcterms:W3CDTF">2026-08-07T03:32:02Z</dcterms:modified>
  <dc:identifier>DAHG_kjMRbM</dc:identifier>
</cp:coreProperties>
</file>